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4059" r:id="rId2"/>
  </p:sldMasterIdLst>
  <p:notesMasterIdLst>
    <p:notesMasterId r:id="rId26"/>
  </p:notesMasterIdLst>
  <p:sldIdLst>
    <p:sldId id="293" r:id="rId3"/>
    <p:sldId id="319" r:id="rId4"/>
    <p:sldId id="260" r:id="rId5"/>
    <p:sldId id="262" r:id="rId6"/>
    <p:sldId id="297" r:id="rId7"/>
    <p:sldId id="298" r:id="rId8"/>
    <p:sldId id="295" r:id="rId9"/>
    <p:sldId id="314" r:id="rId10"/>
    <p:sldId id="316" r:id="rId11"/>
    <p:sldId id="302" r:id="rId12"/>
    <p:sldId id="300" r:id="rId13"/>
    <p:sldId id="307" r:id="rId14"/>
    <p:sldId id="303" r:id="rId15"/>
    <p:sldId id="304" r:id="rId16"/>
    <p:sldId id="315" r:id="rId17"/>
    <p:sldId id="305" r:id="rId18"/>
    <p:sldId id="306" r:id="rId19"/>
    <p:sldId id="308" r:id="rId20"/>
    <p:sldId id="309" r:id="rId21"/>
    <p:sldId id="313" r:id="rId22"/>
    <p:sldId id="311" r:id="rId23"/>
    <p:sldId id="317" r:id="rId24"/>
    <p:sldId id="292" r:id="rId2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18"/>
    <p:restoredTop sz="92381"/>
  </p:normalViewPr>
  <p:slideViewPr>
    <p:cSldViewPr snapToGrid="0" snapToObjects="1">
      <p:cViewPr varScale="1">
        <p:scale>
          <a:sx n="151" d="100"/>
          <a:sy n="151" d="100"/>
        </p:scale>
        <p:origin x="134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8D61C6-9446-F544-8E07-006934A6BC36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C3CEA-0E40-2148-97C3-ED18F69057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5658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51199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2561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2276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48049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7529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7602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4382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7567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5398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3348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0285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8308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6492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61342F-2BCD-AF43-84D0-401C727B9F8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1949" y="2125114"/>
            <a:ext cx="2257990" cy="893271"/>
          </a:xfrm>
          <a:prstGeom prst="rect">
            <a:avLst/>
          </a:prstGeom>
        </p:spPr>
      </p:pic>
      <p:sp>
        <p:nvSpPr>
          <p:cNvPr id="10" name="Shape 2">
            <a:extLst>
              <a:ext uri="{FF2B5EF4-FFF2-40B4-BE49-F238E27FC236}">
                <a16:creationId xmlns:a16="http://schemas.microsoft.com/office/drawing/2014/main" id="{B101FD20-D0F7-0744-8C1B-AEF2634E11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128" y="3170819"/>
            <a:ext cx="8033743" cy="466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noAutofit/>
          </a:bodyPr>
          <a:lstStyle>
            <a:lvl1pPr algn="ctr">
              <a:defRPr sz="2200" b="0" i="0" spc="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DECK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D2E087-3444-AC43-944F-B156DB5D41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5625" y="3773488"/>
            <a:ext cx="8032750" cy="11699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89BBBF-E7AA-F448-8A20-145A3103857A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</p:spTree>
    <p:extLst>
      <p:ext uri="{BB962C8B-B14F-4D97-AF65-F5344CB8AC3E}">
        <p14:creationId xmlns:p14="http://schemas.microsoft.com/office/powerpoint/2010/main" val="347007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669E9C1-373B-6E4E-93FF-708EAA3397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00280"/>
          <a:stretch/>
        </p:blipFill>
        <p:spPr>
          <a:xfrm>
            <a:off x="6421" y="0"/>
            <a:ext cx="9131157" cy="5143500"/>
          </a:xfrm>
          <a:prstGeom prst="rect">
            <a:avLst/>
          </a:prstGeom>
        </p:spPr>
      </p:pic>
      <p:sp>
        <p:nvSpPr>
          <p:cNvPr id="6" name="Shape 2">
            <a:extLst>
              <a:ext uri="{FF2B5EF4-FFF2-40B4-BE49-F238E27FC236}">
                <a16:creationId xmlns:a16="http://schemas.microsoft.com/office/drawing/2014/main" id="{6893F589-B8D1-C344-8C73-B65E53E926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2205" y="896958"/>
            <a:ext cx="4296068" cy="6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noAutofit/>
          </a:bodyPr>
          <a:lstStyle>
            <a:lvl1pPr algn="l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D63FD9-6F3E-F044-8829-9EAF581EDB60}"/>
              </a:ext>
            </a:extLst>
          </p:cNvPr>
          <p:cNvSpPr txBox="1"/>
          <p:nvPr/>
        </p:nvSpPr>
        <p:spPr>
          <a:xfrm>
            <a:off x="4442204" y="4943449"/>
            <a:ext cx="4695374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6" name="Shape 12">
            <a:extLst>
              <a:ext uri="{FF2B5EF4-FFF2-40B4-BE49-F238E27FC236}">
                <a16:creationId xmlns:a16="http://schemas.microsoft.com/office/drawing/2014/main" id="{FF3A0B41-D7E0-8C49-8FE1-B450B48C751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748362-C24F-3647-9467-D5307C7A997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037B55BE-8F06-7D4B-97BD-2FD11316D96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436628" y="1787761"/>
            <a:ext cx="4296069" cy="2772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901700" indent="0">
              <a:buFont typeface="Wingdings" pitchFamily="2" charset="2"/>
              <a:buNone/>
              <a:tabLst/>
              <a:defRPr sz="11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>
            <a:extLst>
              <a:ext uri="{FF2B5EF4-FFF2-40B4-BE49-F238E27FC236}">
                <a16:creationId xmlns:a16="http://schemas.microsoft.com/office/drawing/2014/main" id="{73900952-20BF-E94D-9067-8AEBDC4DC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6322" y="334204"/>
            <a:ext cx="6377651" cy="6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D4E26C94-ADEB-F14A-A061-3EAB688F2B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2435" y="1040663"/>
            <a:ext cx="8125427" cy="1568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+mj-lt"/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2pPr>
            <a:lvl3pPr marL="7048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3pPr>
            <a:lvl4pPr marL="88900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621A4F-87CF-F241-A4EC-B6600133A15F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0" name="Shape 12">
            <a:extLst>
              <a:ext uri="{FF2B5EF4-FFF2-40B4-BE49-F238E27FC236}">
                <a16:creationId xmlns:a16="http://schemas.microsoft.com/office/drawing/2014/main" id="{C6C531A8-71CD-4B4C-9105-D487447C3BD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8F7161-1C48-F24B-BEE1-F344711FB4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53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487ABBD-BDD8-1647-96E4-B85A2A5077A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6421" y="0"/>
            <a:ext cx="9131157" cy="5143500"/>
          </a:xfrm>
          <a:prstGeom prst="rect">
            <a:avLst/>
          </a:prstGeom>
        </p:spPr>
      </p:pic>
      <p:sp>
        <p:nvSpPr>
          <p:cNvPr id="6" name="Shape 2">
            <a:extLst>
              <a:ext uri="{FF2B5EF4-FFF2-40B4-BE49-F238E27FC236}">
                <a16:creationId xmlns:a16="http://schemas.microsoft.com/office/drawing/2014/main" id="{2B0D96B7-376A-704C-B021-3C8FEB5706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6322" y="2542478"/>
            <a:ext cx="6377651" cy="819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41E5CED7-12DA-A64F-BFD6-3BDFCFD77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0993" y="3369850"/>
            <a:ext cx="8268312" cy="1614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2pPr>
            <a:lvl3pPr marL="7048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3pPr>
            <a:lvl4pPr marL="88900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27C314-F28C-FA4D-9E02-B2CF7FDDA81E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2" name="Shape 12">
            <a:extLst>
              <a:ext uri="{FF2B5EF4-FFF2-40B4-BE49-F238E27FC236}">
                <a16:creationId xmlns:a16="http://schemas.microsoft.com/office/drawing/2014/main" id="{2997D875-4E76-8E40-AAAB-89365C38784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9D6EC3-F879-A34B-AFB7-A9EB349B76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823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">
            <a:extLst>
              <a:ext uri="{FF2B5EF4-FFF2-40B4-BE49-F238E27FC236}">
                <a16:creationId xmlns:a16="http://schemas.microsoft.com/office/drawing/2014/main" id="{78E3A2EE-D11E-4949-8EF4-1717B34ED5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69" y="0"/>
            <a:ext cx="8281158" cy="1843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9029E8-2012-6C47-A2BE-5F06BD511A19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0" name="Shape 12">
            <a:extLst>
              <a:ext uri="{FF2B5EF4-FFF2-40B4-BE49-F238E27FC236}">
                <a16:creationId xmlns:a16="http://schemas.microsoft.com/office/drawing/2014/main" id="{05C16746-4238-5C4F-B55C-429EE870FF8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C80633-B95E-6041-9CCA-AEC04343912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8976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34BD98B-E182-9543-9351-62EA804C194C}"/>
              </a:ext>
            </a:extLst>
          </p:cNvPr>
          <p:cNvSpPr/>
          <p:nvPr/>
        </p:nvSpPr>
        <p:spPr>
          <a:xfrm>
            <a:off x="0" y="0"/>
            <a:ext cx="596766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6A57E06A-FE00-444A-9539-41DAC0AA3C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37735" y="-298"/>
            <a:ext cx="3938349" cy="514409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B20AC5C1-E524-4447-9734-F2EE850A4E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820" y="896958"/>
            <a:ext cx="4170975" cy="6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noAutofit/>
          </a:bodyPr>
          <a:lstStyle>
            <a:lvl1pPr algn="l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9" name="Shape 3">
            <a:extLst>
              <a:ext uri="{FF2B5EF4-FFF2-40B4-BE49-F238E27FC236}">
                <a16:creationId xmlns:a16="http://schemas.microsoft.com/office/drawing/2014/main" id="{8442E2E1-D3EA-0042-8BEB-05EB2BAA16B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0820" y="1787761"/>
            <a:ext cx="4168502" cy="2772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5A87C4-72EA-9B49-8590-D0BCECCD1117}"/>
              </a:ext>
            </a:extLst>
          </p:cNvPr>
          <p:cNvSpPr txBox="1"/>
          <p:nvPr/>
        </p:nvSpPr>
        <p:spPr>
          <a:xfrm>
            <a:off x="0" y="4943449"/>
            <a:ext cx="5237735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3" name="Shape 12">
            <a:extLst>
              <a:ext uri="{FF2B5EF4-FFF2-40B4-BE49-F238E27FC236}">
                <a16:creationId xmlns:a16="http://schemas.microsoft.com/office/drawing/2014/main" id="{5D35FE20-0142-5D43-ABEF-2BD2D259E4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3BED29-38E2-C946-AEB7-4038DD5A07E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5541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BEAAE0F3-A3A2-CC42-8E60-8F2E7B50E3E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29" y="2549024"/>
            <a:ext cx="9144596" cy="259447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A421A8E4-CDD4-B446-9473-B67F4050871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2001" y="647180"/>
            <a:ext cx="8353726" cy="1901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2pPr>
            <a:lvl3pPr marL="7048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3pPr>
            <a:lvl4pPr marL="88900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CE30F7-590B-B54D-AD7A-F06A027E8A94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1" name="Shape 12">
            <a:extLst>
              <a:ext uri="{FF2B5EF4-FFF2-40B4-BE49-F238E27FC236}">
                <a16:creationId xmlns:a16="http://schemas.microsoft.com/office/drawing/2014/main" id="{B64DCA10-6602-2240-A590-974D250F254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0C8406-69EF-6642-B77E-6FD9D9299C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  <p:sp>
        <p:nvSpPr>
          <p:cNvPr id="13" name="Shape 2">
            <a:extLst>
              <a:ext uri="{FF2B5EF4-FFF2-40B4-BE49-F238E27FC236}">
                <a16:creationId xmlns:a16="http://schemas.microsoft.com/office/drawing/2014/main" id="{662FB667-013D-5241-A66C-95781007B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4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042290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BEAAE0F3-A3A2-CC42-8E60-8F2E7B50E3E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29" y="0"/>
            <a:ext cx="9144596" cy="259447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B245DF11-4E28-7B47-8654-BAF7BAFFAA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69" y="2606284"/>
            <a:ext cx="8281158" cy="757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2507C928-4451-C04F-984A-821FFB3344F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0993" y="3369849"/>
            <a:ext cx="8268312" cy="157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2pPr>
            <a:lvl3pPr marL="7048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3pPr>
            <a:lvl4pPr marL="88900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B5095-9050-564F-85B4-274E57B6E216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3" name="Shape 12">
            <a:extLst>
              <a:ext uri="{FF2B5EF4-FFF2-40B4-BE49-F238E27FC236}">
                <a16:creationId xmlns:a16="http://schemas.microsoft.com/office/drawing/2014/main" id="{840B7052-D3C8-C243-A5D7-CAE716FB3D9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0738738-1E6B-B349-8CFE-23A46AF448E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637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C3B6C0D7-1E4C-414B-B72C-15ECE2D7D8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834243"/>
            <a:ext cx="9144000" cy="23812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E5FF1A-9726-6C44-AB45-5D4BDD955818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9" name="Shape 12">
            <a:extLst>
              <a:ext uri="{FF2B5EF4-FFF2-40B4-BE49-F238E27FC236}">
                <a16:creationId xmlns:a16="http://schemas.microsoft.com/office/drawing/2014/main" id="{4D28F230-681E-B74B-AE56-67B27133E4C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89F2AD-E7C8-FD46-AF54-1D46BFAA86D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  <p:sp>
        <p:nvSpPr>
          <p:cNvPr id="11" name="Shape 2">
            <a:extLst>
              <a:ext uri="{FF2B5EF4-FFF2-40B4-BE49-F238E27FC236}">
                <a16:creationId xmlns:a16="http://schemas.microsoft.com/office/drawing/2014/main" id="{9E4B7B91-4129-9040-B03C-31758C298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4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680890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2C45971B-140B-EC49-B374-DE23244FBD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8931" y="909630"/>
            <a:ext cx="9161860" cy="3562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9AD9BF-80F0-3942-965D-5EC1D31BD352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0" name="Shape 12">
            <a:extLst>
              <a:ext uri="{FF2B5EF4-FFF2-40B4-BE49-F238E27FC236}">
                <a16:creationId xmlns:a16="http://schemas.microsoft.com/office/drawing/2014/main" id="{33DA2B4C-3546-D84C-96F4-293C57F7194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894EE0-E99A-CB41-98FF-CDE09FC9ADF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  <p:sp>
        <p:nvSpPr>
          <p:cNvPr id="12" name="Shape 2">
            <a:extLst>
              <a:ext uri="{FF2B5EF4-FFF2-40B4-BE49-F238E27FC236}">
                <a16:creationId xmlns:a16="http://schemas.microsoft.com/office/drawing/2014/main" id="{035221D4-C346-E04D-BA8B-045A169F49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4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310052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">
            <a:extLst>
              <a:ext uri="{FF2B5EF4-FFF2-40B4-BE49-F238E27FC236}">
                <a16:creationId xmlns:a16="http://schemas.microsoft.com/office/drawing/2014/main" id="{F23A8DA5-6BEC-0D4D-8B94-E033CDB8FA5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295863" y="763675"/>
            <a:ext cx="2196817" cy="3646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12" name="Shape 3">
            <a:extLst>
              <a:ext uri="{FF2B5EF4-FFF2-40B4-BE49-F238E27FC236}">
                <a16:creationId xmlns:a16="http://schemas.microsoft.com/office/drawing/2014/main" id="{F23A8DA5-6BEC-0D4D-8B94-E033CDB8FA5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652821" y="763675"/>
            <a:ext cx="2196817" cy="3646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05F6F2-AFE1-1749-85E5-7857985016E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785488" y="763675"/>
            <a:ext cx="3574525" cy="3590404"/>
          </a:xfrm>
          <a:prstGeom prst="ellipse">
            <a:avLst/>
          </a:prstGeom>
          <a:ln w="57150">
            <a:noFill/>
          </a:ln>
          <a:effectLst/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E0A21F-D341-534E-BF77-907D9FDD0F01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2D658B-B8F0-C34F-B993-D016FF74DF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  <p:sp>
        <p:nvSpPr>
          <p:cNvPr id="8" name="Shape 12">
            <a:extLst>
              <a:ext uri="{FF2B5EF4-FFF2-40B4-BE49-F238E27FC236}">
                <a16:creationId xmlns:a16="http://schemas.microsoft.com/office/drawing/2014/main" id="{B3C8D030-E1CB-AC45-9E9E-324FA7686F5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95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ution Brand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">
            <a:extLst>
              <a:ext uri="{FF2B5EF4-FFF2-40B4-BE49-F238E27FC236}">
                <a16:creationId xmlns:a16="http://schemas.microsoft.com/office/drawing/2014/main" id="{3A6A243F-6BF7-C745-82C1-8AB507162CC1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2018959" y="562625"/>
            <a:ext cx="5106083" cy="1188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indent="0" algn="ctr">
              <a:buFont typeface="Wingdings" pitchFamily="2" charset="2"/>
              <a:buNone/>
              <a:defRPr sz="1200">
                <a:solidFill>
                  <a:schemeClr val="bg1"/>
                </a:solidFill>
              </a:defRPr>
            </a:lvl1pPr>
            <a:lvl2pPr marL="274638" indent="0">
              <a:buFont typeface="Wingdings" pitchFamily="2" charset="2"/>
              <a:buNone/>
              <a:tabLst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533400" indent="0">
              <a:buFont typeface="Wingdings" pitchFamily="2" charset="2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marL="717550" indent="0">
              <a:buFont typeface="Wingdings" pitchFamily="2" charset="2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marL="901700" indent="0">
              <a:buFont typeface="Wingdings" pitchFamily="2" charset="2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Solution brand logo</a:t>
            </a:r>
          </a:p>
          <a:p>
            <a:r>
              <a:rPr lang="en-US" dirty="0"/>
              <a:t>(preferably white version of the logo)</a:t>
            </a:r>
          </a:p>
        </p:txBody>
      </p:sp>
      <p:sp>
        <p:nvSpPr>
          <p:cNvPr id="16" name="Shape 2">
            <a:extLst>
              <a:ext uri="{FF2B5EF4-FFF2-40B4-BE49-F238E27FC236}">
                <a16:creationId xmlns:a16="http://schemas.microsoft.com/office/drawing/2014/main" id="{64DE4CFD-66BC-E040-8EF5-CA28F96D2F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129" y="2309664"/>
            <a:ext cx="8033743" cy="466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noAutofit/>
          </a:bodyPr>
          <a:lstStyle>
            <a:lvl1pPr algn="ctr">
              <a:defRPr sz="22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SOLUTION BRAND</a:t>
            </a:r>
          </a:p>
        </p:txBody>
      </p:sp>
      <p:sp>
        <p:nvSpPr>
          <p:cNvPr id="17" name="Shape 3">
            <a:extLst>
              <a:ext uri="{FF2B5EF4-FFF2-40B4-BE49-F238E27FC236}">
                <a16:creationId xmlns:a16="http://schemas.microsoft.com/office/drawing/2014/main" id="{05881202-5957-C947-B432-F2D99EF273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7510" y="3177987"/>
            <a:ext cx="8028980" cy="1340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74638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533400" indent="0">
              <a:buNone/>
              <a:tabLst/>
              <a:defRPr sz="1050">
                <a:solidFill>
                  <a:schemeClr val="bg1"/>
                </a:solidFill>
              </a:defRPr>
            </a:lvl3pPr>
            <a:lvl4pPr marL="717550" indent="0">
              <a:buNone/>
              <a:tabLst/>
              <a:defRPr sz="1050">
                <a:solidFill>
                  <a:schemeClr val="bg1"/>
                </a:solidFill>
              </a:defRPr>
            </a:lvl4pPr>
            <a:lvl5pPr marL="901700" indent="0">
              <a:buNone/>
              <a:tabLst/>
              <a:defRPr sz="105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 header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5EB175-2612-1340-878D-3BFB746A48C3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</p:spTree>
    <p:extLst>
      <p:ext uri="{BB962C8B-B14F-4D97-AF65-F5344CB8AC3E}">
        <p14:creationId xmlns:p14="http://schemas.microsoft.com/office/powerpoint/2010/main" val="1219941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">
            <a:extLst>
              <a:ext uri="{FF2B5EF4-FFF2-40B4-BE49-F238E27FC236}">
                <a16:creationId xmlns:a16="http://schemas.microsoft.com/office/drawing/2014/main" id="{4F5DDB07-A7D2-014A-B0DF-2D0AAFF6FE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70" y="2670559"/>
            <a:ext cx="8281156" cy="6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4D67B96E-4A45-554E-B9AF-7411AF95A9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4571" y="3490788"/>
            <a:ext cx="8281156" cy="1092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 marL="274638" indent="0">
              <a:buFont typeface="Arial" panose="020B0604020202020204" pitchFamily="34" charset="0"/>
              <a:buNone/>
              <a:tabLst/>
              <a:defRPr>
                <a:solidFill>
                  <a:schemeClr val="bg1">
                    <a:lumMod val="65000"/>
                  </a:schemeClr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B4FA429-2908-A041-AE85-EBF20713704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138361" y="-2445204"/>
            <a:ext cx="4868780" cy="4890408"/>
          </a:xfrm>
          <a:prstGeom prst="ellipse">
            <a:avLst/>
          </a:prstGeom>
          <a:ln w="57150">
            <a:noFill/>
          </a:ln>
          <a:effectLst/>
        </p:spPr>
        <p:txBody>
          <a:bodyPr anchor="b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icon to add picture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04F2CB-B44D-6C41-8244-434036E60D0D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1" name="Shape 12">
            <a:extLst>
              <a:ext uri="{FF2B5EF4-FFF2-40B4-BE49-F238E27FC236}">
                <a16:creationId xmlns:a16="http://schemas.microsoft.com/office/drawing/2014/main" id="{3328667F-6F70-1C43-AB9B-97CAC48FCB1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7F0979-90AA-ED4B-8111-CA34D3C1A7E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2848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">
            <a:extLst>
              <a:ext uri="{FF2B5EF4-FFF2-40B4-BE49-F238E27FC236}">
                <a16:creationId xmlns:a16="http://schemas.microsoft.com/office/drawing/2014/main" id="{07B4A10A-3075-C04E-B77C-6B7CA83A7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820" y="672026"/>
            <a:ext cx="4037310" cy="6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noAutofit/>
          </a:bodyPr>
          <a:lstStyle>
            <a:lvl1pPr algn="l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A7079611-C9C7-824C-8E29-E0ACFA8A4A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0820" y="1562829"/>
            <a:ext cx="4034917" cy="2772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DAD6087-AD3C-0A41-94B6-990A709343F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840344" y="564483"/>
            <a:ext cx="3971148" cy="3988788"/>
          </a:xfrm>
          <a:prstGeom prst="ellipse">
            <a:avLst/>
          </a:prstGeom>
          <a:ln w="57150">
            <a:noFill/>
          </a:ln>
          <a:effectLst/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37B962-D9CD-244C-870C-2BA1D96E600B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2" name="Shape 12">
            <a:extLst>
              <a:ext uri="{FF2B5EF4-FFF2-40B4-BE49-F238E27FC236}">
                <a16:creationId xmlns:a16="http://schemas.microsoft.com/office/drawing/2014/main" id="{7B8AAC99-9354-E04A-8AB1-EB9E3CB45D9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24788C-017B-2E49-88DB-C73F59477D1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3595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2">
            <a:extLst>
              <a:ext uri="{FF2B5EF4-FFF2-40B4-BE49-F238E27FC236}">
                <a16:creationId xmlns:a16="http://schemas.microsoft.com/office/drawing/2014/main" id="{10EC5B9A-F71B-2247-A77D-8D8E240827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820" y="672026"/>
            <a:ext cx="4037310" cy="6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noAutofit/>
          </a:bodyPr>
          <a:lstStyle>
            <a:lvl1pPr algn="l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5" name="Shape 3">
            <a:extLst>
              <a:ext uri="{FF2B5EF4-FFF2-40B4-BE49-F238E27FC236}">
                <a16:creationId xmlns:a16="http://schemas.microsoft.com/office/drawing/2014/main" id="{AF8DC32E-4A23-B84E-BAD0-16560768CD2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0820" y="1562829"/>
            <a:ext cx="4034917" cy="2772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1F084893-3284-9147-8061-60591862610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54607" y="-570356"/>
            <a:ext cx="6230788" cy="6258466"/>
          </a:xfrm>
          <a:prstGeom prst="ellipse">
            <a:avLst/>
          </a:prstGeom>
          <a:ln w="57150">
            <a:noFill/>
          </a:ln>
          <a:effectLst/>
        </p:spPr>
        <p:txBody>
          <a:bodyPr anchor="ctr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8A06E1-11E1-B649-B044-6F6C585EDC6E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8" name="Shape 12">
            <a:extLst>
              <a:ext uri="{FF2B5EF4-FFF2-40B4-BE49-F238E27FC236}">
                <a16:creationId xmlns:a16="http://schemas.microsoft.com/office/drawing/2014/main" id="{4EB1E898-DB5E-AA40-A626-CC07ADD54B8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4E4549D-7D72-0745-BD6F-5C6C6B9C065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9829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1">
            <a:extLst>
              <a:ext uri="{FF2B5EF4-FFF2-40B4-BE49-F238E27FC236}">
                <a16:creationId xmlns:a16="http://schemas.microsoft.com/office/drawing/2014/main" id="{A5CECB27-4E9D-F944-B566-98557B97E47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</p:spPr>
        <p:txBody>
          <a:bodyPr lIns="91439" tIns="45719" rIns="91439" bIns="45719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5B9CE2-92BC-3946-93C6-2C7F3DC893A4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6" name="Shape 12">
            <a:extLst>
              <a:ext uri="{FF2B5EF4-FFF2-40B4-BE49-F238E27FC236}">
                <a16:creationId xmlns:a16="http://schemas.microsoft.com/office/drawing/2014/main" id="{CFA32CE5-C43E-AE41-A042-01076BF8CC9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3156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sa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EAE9F2-951B-D940-9E64-E2EF29A7324C}"/>
              </a:ext>
            </a:extLst>
          </p:cNvPr>
          <p:cNvSpPr/>
          <p:nvPr/>
        </p:nvSpPr>
        <p:spPr>
          <a:xfrm>
            <a:off x="0" y="0"/>
            <a:ext cx="9158287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20">
            <a:extLst>
              <a:ext uri="{FF2B5EF4-FFF2-40B4-BE49-F238E27FC236}">
                <a16:creationId xmlns:a16="http://schemas.microsoft.com/office/drawing/2014/main" id="{DFA4DB0D-A639-7749-80FF-EA4498A1C6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98889" y="2322285"/>
            <a:ext cx="3759398" cy="282121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816AD65-88BD-A247-AFA4-E1D65EFDE9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98889" y="-3787"/>
            <a:ext cx="3759398" cy="233183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69D59C8E-874D-A842-8A79-CAEB03F6EEB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61781" y="0"/>
            <a:ext cx="2544366" cy="2328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4">
            <a:extLst>
              <a:ext uri="{FF2B5EF4-FFF2-40B4-BE49-F238E27FC236}">
                <a16:creationId xmlns:a16="http://schemas.microsoft.com/office/drawing/2014/main" id="{0CDC7ACB-FDF9-6042-8063-FF9EBCC24F0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61781" y="2326833"/>
            <a:ext cx="2537108" cy="14371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FB60C19F-E179-1D45-BC8C-41E5B31FDA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4763" y="3759399"/>
            <a:ext cx="5403652" cy="13841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45F88A43-79EA-A242-96E2-25E7454E5B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4764" y="0"/>
            <a:ext cx="2881059" cy="376068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3695F6-DDB6-7D45-A536-6BFCEBA28796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6" name="Shape 12">
            <a:extLst>
              <a:ext uri="{FF2B5EF4-FFF2-40B4-BE49-F238E27FC236}">
                <a16:creationId xmlns:a16="http://schemas.microsoft.com/office/drawing/2014/main" id="{FEAA2888-7EA9-524D-8E70-14AC282E738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6628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iple 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EAE9F2-951B-D940-9E64-E2EF29A7324C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8B060AD0-2FEE-D64C-9510-1EFE090E2C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6728" y="-15946"/>
            <a:ext cx="3060000" cy="5184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BCCB844E-B7CC-9342-95E3-582963A0B2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40824" y="-15946"/>
            <a:ext cx="3060000" cy="5184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E5833439-138E-B04E-94CF-C9C1AFE823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8376" y="-15946"/>
            <a:ext cx="3060000" cy="5184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CF3360-5559-6B41-B48A-5586347414B6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7" name="Shape 12">
            <a:extLst>
              <a:ext uri="{FF2B5EF4-FFF2-40B4-BE49-F238E27FC236}">
                <a16:creationId xmlns:a16="http://schemas.microsoft.com/office/drawing/2014/main" id="{4D8198B9-CC02-EA4B-9A50-EAD383E2246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216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iple Photo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4D0BB19-7DF1-E843-B0D5-40EBA8F92B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4831" y="1333500"/>
            <a:ext cx="2700000" cy="2000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E3BFCBD8-77A9-AD45-989C-EE9810C3100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222000" y="1333500"/>
            <a:ext cx="2700000" cy="2000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0134D301-051F-1342-8009-33B1E162DB8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88574" y="1333500"/>
            <a:ext cx="2700000" cy="2000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2" name="Shape 2">
            <a:extLst>
              <a:ext uri="{FF2B5EF4-FFF2-40B4-BE49-F238E27FC236}">
                <a16:creationId xmlns:a16="http://schemas.microsoft.com/office/drawing/2014/main" id="{4CD4C141-FADE-394F-895D-58AEC00CF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831" y="673768"/>
            <a:ext cx="8033743" cy="434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4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396CC8-0C13-3348-AA74-82C48481832E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0" name="Shape 12">
            <a:extLst>
              <a:ext uri="{FF2B5EF4-FFF2-40B4-BE49-F238E27FC236}">
                <a16:creationId xmlns:a16="http://schemas.microsoft.com/office/drawing/2014/main" id="{DCDACA6A-7A2A-324F-B0B4-27C4BD8C002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54388C-B258-9D4B-A532-0C46EA97E4A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855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s lis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4D0BB19-7DF1-E843-B0D5-40EBA8F92B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5563" y="1077022"/>
            <a:ext cx="2016000" cy="2000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E3BFCBD8-77A9-AD45-989C-EE9810C3100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64000" y="1077022"/>
            <a:ext cx="2016000" cy="2000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0134D301-051F-1342-8009-33B1E162DB8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88879" y="1077022"/>
            <a:ext cx="2016000" cy="2000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4E512856-8A75-8C44-B2EF-5A6451C131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5563" y="3093999"/>
            <a:ext cx="2016000" cy="1411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rmAutofit/>
          </a:bodyPr>
          <a:lstStyle>
            <a:lvl1pPr marL="285750" indent="-285750" algn="ctr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Wingdings" pitchFamily="2" charset="2"/>
              <a:buChar char="§"/>
              <a:tabLst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70485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3pPr>
            <a:lvl4pPr marL="88900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0D0B403A-CDF5-D541-A900-DF2A4A06A9AA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560462" y="3093999"/>
            <a:ext cx="2016000" cy="1411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rmAutofit/>
          </a:bodyPr>
          <a:lstStyle>
            <a:lvl1pPr marL="285750" indent="-285750" algn="ctr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Wingdings" pitchFamily="2" charset="2"/>
              <a:buChar char="§"/>
              <a:tabLst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70485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3pPr>
            <a:lvl4pPr marL="88900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9" name="Shape 3">
            <a:extLst>
              <a:ext uri="{FF2B5EF4-FFF2-40B4-BE49-F238E27FC236}">
                <a16:creationId xmlns:a16="http://schemas.microsoft.com/office/drawing/2014/main" id="{C71844EB-B9D4-FF4B-A462-50A7235AD911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285361" y="3093999"/>
            <a:ext cx="2016000" cy="1411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rmAutofit/>
          </a:bodyPr>
          <a:lstStyle>
            <a:lvl1pPr marL="285750" indent="-285750" algn="ctr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Wingdings" pitchFamily="2" charset="2"/>
              <a:buChar char="§"/>
              <a:tabLst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70485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3pPr>
            <a:lvl4pPr marL="88900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2C0885-661F-7C44-B6F1-77038305CE2F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1" name="Shape 12">
            <a:extLst>
              <a:ext uri="{FF2B5EF4-FFF2-40B4-BE49-F238E27FC236}">
                <a16:creationId xmlns:a16="http://schemas.microsoft.com/office/drawing/2014/main" id="{FEFC7544-07BF-3843-9979-2AF12568729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345116-8AD3-0043-8B0E-562E698650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  <p:sp>
        <p:nvSpPr>
          <p:cNvPr id="13" name="Shape 2">
            <a:extLst>
              <a:ext uri="{FF2B5EF4-FFF2-40B4-BE49-F238E27FC236}">
                <a16:creationId xmlns:a16="http://schemas.microsoft.com/office/drawing/2014/main" id="{C9BD4C14-E128-6E4A-8FB4-9A9685D3E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4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7205571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ckgroun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0673DA-2088-A04D-8E82-3EC7D2EFB8D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ADDE2B-D4DD-7A4A-A03C-21D938AE0F94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0" name="Shape 12">
            <a:extLst>
              <a:ext uri="{FF2B5EF4-FFF2-40B4-BE49-F238E27FC236}">
                <a16:creationId xmlns:a16="http://schemas.microsoft.com/office/drawing/2014/main" id="{B37759D4-6472-1C44-87DE-4B83D02B3AF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CCC969-0E0B-1442-83F6-298444CB51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061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6C6EEC-89EE-764D-B1FF-8C5D59BEB87B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7" name="Shape 12">
            <a:extLst>
              <a:ext uri="{FF2B5EF4-FFF2-40B4-BE49-F238E27FC236}">
                <a16:creationId xmlns:a16="http://schemas.microsoft.com/office/drawing/2014/main" id="{F6CFF90C-5CDC-EF45-A014-60BA434559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A4D5C3-DAB4-864B-A77F-F6A2F46F3EB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Bullets Slide Ful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D4E6E9-1EF1-0649-BB32-34DE4488639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3">
            <a:extLst>
              <a:ext uri="{FF2B5EF4-FFF2-40B4-BE49-F238E27FC236}">
                <a16:creationId xmlns:a16="http://schemas.microsoft.com/office/drawing/2014/main" id="{05881202-5957-C947-B432-F2D99EF273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8273" y="900953"/>
            <a:ext cx="8327454" cy="4042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bg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bg1"/>
                </a:solidFill>
              </a:defRPr>
            </a:lvl4pPr>
            <a:lvl5pPr marL="901700" indent="0">
              <a:buFont typeface="Wingdings" pitchFamily="2" charset="2"/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BCA969-AEB1-DA4B-9A4B-C99D9EE4E7D8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7" name="Shape 12">
            <a:extLst>
              <a:ext uri="{FF2B5EF4-FFF2-40B4-BE49-F238E27FC236}">
                <a16:creationId xmlns:a16="http://schemas.microsoft.com/office/drawing/2014/main" id="{6D7F08DB-5361-9A49-A7C8-7A9887D6C01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75CF4F-0EAC-6241-BBAF-236FBFC145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  <p:sp>
        <p:nvSpPr>
          <p:cNvPr id="12" name="Shape 2">
            <a:extLst>
              <a:ext uri="{FF2B5EF4-FFF2-40B4-BE49-F238E27FC236}">
                <a16:creationId xmlns:a16="http://schemas.microsoft.com/office/drawing/2014/main" id="{CCA5B70A-615D-B044-944D-47A7B9EBBA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4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2336499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61342F-2BCD-AF43-84D0-401C727B9F8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1949" y="2125114"/>
            <a:ext cx="2257990" cy="89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32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- Thank You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61342F-2BCD-AF43-84D0-401C727B9F8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1949" y="2125114"/>
            <a:ext cx="2257990" cy="8932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3FCA41-D6C7-0F49-BA17-B606DD339946}"/>
              </a:ext>
            </a:extLst>
          </p:cNvPr>
          <p:cNvSpPr txBox="1"/>
          <p:nvPr/>
        </p:nvSpPr>
        <p:spPr>
          <a:xfrm>
            <a:off x="-39028" y="3830443"/>
            <a:ext cx="91830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THANK YOU! </a:t>
            </a:r>
          </a:p>
        </p:txBody>
      </p:sp>
    </p:spTree>
    <p:extLst>
      <p:ext uri="{BB962C8B-B14F-4D97-AF65-F5344CB8AC3E}">
        <p14:creationId xmlns:p14="http://schemas.microsoft.com/office/powerpoint/2010/main" val="39088596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3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5C817-52E4-7E44-92F4-FF22747585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D29E69-5FD3-614F-BF38-F24F110A05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CF896-9F60-A249-A0D5-A6DB020F9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1487C-305F-304D-8672-264875073F57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E7263-FA2A-FC4C-911D-63FFC98DF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FC651-49D9-4740-B58D-62A059239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777C8-E6E9-4042-9777-12870149390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741079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5C53-DDCF-6345-ABA0-8103C943D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9B256-0B31-E044-99A8-56A5E901F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C6BA7-084E-CD41-8C78-D631C1174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11/30/20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0EF61-7D6D-E541-823A-824824360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FE86F-A22D-7A4B-9164-DA4AC95B3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03611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1487C-305F-304D-8672-264875073F57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777C8-E6E9-4042-9777-12870149390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5842419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881564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E559-2FA5-7240-80F9-955DCF59CD7B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8872-0165-374C-981D-8B4EF922BD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5371362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E559-2FA5-7240-80F9-955DCF59CD7B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8872-0165-374C-981D-8B4EF922BD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2220164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E559-2FA5-7240-80F9-955DCF59CD7B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8872-0165-374C-981D-8B4EF922BD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1282126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E559-2FA5-7240-80F9-955DCF59CD7B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8872-0165-374C-981D-8B4EF922BD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695779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Bullet Slid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2">
            <a:extLst>
              <a:ext uri="{FF2B5EF4-FFF2-40B4-BE49-F238E27FC236}">
                <a16:creationId xmlns:a16="http://schemas.microsoft.com/office/drawing/2014/main" id="{64DE4CFD-66BC-E040-8EF5-CA28F96D2F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57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C14784-0792-9449-8D1D-17ECFD158CBE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2" name="Shape 12">
            <a:extLst>
              <a:ext uri="{FF2B5EF4-FFF2-40B4-BE49-F238E27FC236}">
                <a16:creationId xmlns:a16="http://schemas.microsoft.com/office/drawing/2014/main" id="{1536DB9C-5B2E-7F44-874F-9F2B5CAF959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F75848-56AC-0F49-BE1E-F64207A9A0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  <p:sp>
        <p:nvSpPr>
          <p:cNvPr id="9" name="Shape 3">
            <a:extLst>
              <a:ext uri="{FF2B5EF4-FFF2-40B4-BE49-F238E27FC236}">
                <a16:creationId xmlns:a16="http://schemas.microsoft.com/office/drawing/2014/main" id="{121A4889-621A-D54A-A250-C89BD343C57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8273" y="900953"/>
            <a:ext cx="8327454" cy="4042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 sz="12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</p:spTree>
    <p:extLst>
      <p:ext uri="{BB962C8B-B14F-4D97-AF65-F5344CB8AC3E}">
        <p14:creationId xmlns:p14="http://schemas.microsoft.com/office/powerpoint/2010/main" val="13053225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E559-2FA5-7240-80F9-955DCF59CD7B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8872-0165-374C-981D-8B4EF922BD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1263759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E559-2FA5-7240-80F9-955DCF59CD7B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8872-0165-374C-981D-8B4EF922BD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280767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E559-2FA5-7240-80F9-955DCF59CD7B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8872-0165-374C-981D-8B4EF922BD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2747052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E559-2FA5-7240-80F9-955DCF59CD7B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8872-0165-374C-981D-8B4EF922BD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5109529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E559-2FA5-7240-80F9-955DCF59CD7B}" type="datetimeFigureOut">
              <a:rPr lang="en-AU" smtClean="0"/>
              <a:t>30/11/20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8872-0165-374C-981D-8B4EF922BD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9118351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2">
            <a:extLst>
              <a:ext uri="{FF2B5EF4-FFF2-40B4-BE49-F238E27FC236}">
                <a16:creationId xmlns:a16="http://schemas.microsoft.com/office/drawing/2014/main" id="{B101FD20-D0F7-0744-8C1B-AEF2634E11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128" y="3170819"/>
            <a:ext cx="8033743" cy="466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noAutofit/>
          </a:bodyPr>
          <a:lstStyle>
            <a:lvl1pPr algn="ctr">
              <a:defRPr sz="2200" b="0" i="0" spc="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DECK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D2E087-3444-AC43-944F-B156DB5D41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5625" y="3773488"/>
            <a:ext cx="8032750" cy="11699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 header</a:t>
            </a:r>
          </a:p>
        </p:txBody>
      </p:sp>
    </p:spTree>
    <p:extLst>
      <p:ext uri="{BB962C8B-B14F-4D97-AF65-F5344CB8AC3E}">
        <p14:creationId xmlns:p14="http://schemas.microsoft.com/office/powerpoint/2010/main" val="20754803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Bullet Slide Banner an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2">
            <a:extLst>
              <a:ext uri="{FF2B5EF4-FFF2-40B4-BE49-F238E27FC236}">
                <a16:creationId xmlns:a16="http://schemas.microsoft.com/office/drawing/2014/main" id="{64DE4CFD-66BC-E040-8EF5-CA28F96D2F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57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C14784-0792-9449-8D1D-17ECFD158CBE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2" name="Shape 12">
            <a:extLst>
              <a:ext uri="{FF2B5EF4-FFF2-40B4-BE49-F238E27FC236}">
                <a16:creationId xmlns:a16="http://schemas.microsoft.com/office/drawing/2014/main" id="{1536DB9C-5B2E-7F44-874F-9F2B5CAF959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F75848-56AC-0F49-BE1E-F64207A9A0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  <p:sp>
        <p:nvSpPr>
          <p:cNvPr id="9" name="Shape 3">
            <a:extLst>
              <a:ext uri="{FF2B5EF4-FFF2-40B4-BE49-F238E27FC236}">
                <a16:creationId xmlns:a16="http://schemas.microsoft.com/office/drawing/2014/main" id="{121A4889-621A-D54A-A250-C89BD343C57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8273" y="900953"/>
            <a:ext cx="8327454" cy="4042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 sz="12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</p:spTree>
    <p:extLst>
      <p:ext uri="{BB962C8B-B14F-4D97-AF65-F5344CB8AC3E}">
        <p14:creationId xmlns:p14="http://schemas.microsoft.com/office/powerpoint/2010/main" val="3631626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Bullet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3">
            <a:extLst>
              <a:ext uri="{FF2B5EF4-FFF2-40B4-BE49-F238E27FC236}">
                <a16:creationId xmlns:a16="http://schemas.microsoft.com/office/drawing/2014/main" id="{05881202-5957-C947-B432-F2D99EF273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8273" y="900953"/>
            <a:ext cx="8327454" cy="4042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 sz="12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2ECA8B-9811-704C-8E47-FC65CE2C41AC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9" name="Shape 12">
            <a:extLst>
              <a:ext uri="{FF2B5EF4-FFF2-40B4-BE49-F238E27FC236}">
                <a16:creationId xmlns:a16="http://schemas.microsoft.com/office/drawing/2014/main" id="{CE87F264-170E-B44F-B0E0-DCC9B521130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BC15F3-50B5-F446-A1F7-9C7FF5C172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  <p:sp>
        <p:nvSpPr>
          <p:cNvPr id="16" name="Shape 2">
            <a:extLst>
              <a:ext uri="{FF2B5EF4-FFF2-40B4-BE49-F238E27FC236}">
                <a16:creationId xmlns:a16="http://schemas.microsoft.com/office/drawing/2014/main" id="{06E87EEA-76BC-6745-B2BB-159AE8BF7B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4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4082123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582A7D-B190-1240-B571-899D81B7DB9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hape 3">
            <a:extLst>
              <a:ext uri="{FF2B5EF4-FFF2-40B4-BE49-F238E27FC236}">
                <a16:creationId xmlns:a16="http://schemas.microsoft.com/office/drawing/2014/main" id="{05881202-5957-C947-B432-F2D99EF273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35315" y="1127524"/>
            <a:ext cx="3600403" cy="2736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bg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bg1"/>
                </a:solidFill>
              </a:defRPr>
            </a:lvl4pPr>
            <a:lvl5pPr marL="901700" indent="0">
              <a:buFont typeface="Wingdings" pitchFamily="2" charset="2"/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6" name="Shape 128">
            <a:extLst>
              <a:ext uri="{FF2B5EF4-FFF2-40B4-BE49-F238E27FC236}">
                <a16:creationId xmlns:a16="http://schemas.microsoft.com/office/drawing/2014/main" id="{873FBED4-302F-844E-90C5-325AD34803A4}"/>
              </a:ext>
            </a:extLst>
          </p:cNvPr>
          <p:cNvSpPr/>
          <p:nvPr/>
        </p:nvSpPr>
        <p:spPr>
          <a:xfrm flipV="1">
            <a:off x="4569619" y="1702835"/>
            <a:ext cx="0" cy="1585676"/>
          </a:xfrm>
          <a:prstGeom prst="line">
            <a:avLst/>
          </a:prstGeom>
          <a:ln w="1905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CEFAF4F9-7C64-6A46-9BF4-15F81FD22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065" y="1937459"/>
            <a:ext cx="3347859" cy="1116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algn="r">
              <a:defRPr sz="2200" spc="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9289AD-648E-204B-8882-F5A2E224D9F5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1" name="Shape 12">
            <a:extLst>
              <a:ext uri="{FF2B5EF4-FFF2-40B4-BE49-F238E27FC236}">
                <a16:creationId xmlns:a16="http://schemas.microsoft.com/office/drawing/2014/main" id="{0EFF1B18-934D-C14B-85D5-4CF9D3ADA45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617EB8-8615-F541-937B-07E7B8A7A19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173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FB1A38-9D62-DB4E-8A82-88227911C0A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hape 3">
            <a:extLst>
              <a:ext uri="{FF2B5EF4-FFF2-40B4-BE49-F238E27FC236}">
                <a16:creationId xmlns:a16="http://schemas.microsoft.com/office/drawing/2014/main" id="{05881202-5957-C947-B432-F2D99EF273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35315" y="1127524"/>
            <a:ext cx="3600404" cy="2736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bg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bg1"/>
                </a:solidFill>
              </a:defRPr>
            </a:lvl4pPr>
            <a:lvl5pPr marL="901700" indent="0">
              <a:buFont typeface="Wingdings" pitchFamily="2" charset="2"/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6" name="Shape 128">
            <a:extLst>
              <a:ext uri="{FF2B5EF4-FFF2-40B4-BE49-F238E27FC236}">
                <a16:creationId xmlns:a16="http://schemas.microsoft.com/office/drawing/2014/main" id="{873FBED4-302F-844E-90C5-325AD34803A4}"/>
              </a:ext>
            </a:extLst>
          </p:cNvPr>
          <p:cNvSpPr/>
          <p:nvPr/>
        </p:nvSpPr>
        <p:spPr>
          <a:xfrm flipV="1">
            <a:off x="4569619" y="1702835"/>
            <a:ext cx="0" cy="1585676"/>
          </a:xfrm>
          <a:prstGeom prst="line">
            <a:avLst/>
          </a:prstGeom>
          <a:ln w="1905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A7A53B-77E2-6544-8302-AA167379B8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1199" y="1127524"/>
            <a:ext cx="2752725" cy="273629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ADDE2B-D4DD-7A4A-A03C-21D938AE0F94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0" name="Shape 12">
            <a:extLst>
              <a:ext uri="{FF2B5EF4-FFF2-40B4-BE49-F238E27FC236}">
                <a16:creationId xmlns:a16="http://schemas.microsoft.com/office/drawing/2014/main" id="{B37759D4-6472-1C44-87DE-4B83D02B3AF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48C9B3-9C0C-7944-B457-F57744C2034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43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8BBE9AF-4C63-7343-AE06-F44543CBBB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4913"/>
          <a:stretch/>
        </p:blipFill>
        <p:spPr>
          <a:xfrm>
            <a:off x="-845" y="0"/>
            <a:ext cx="9138424" cy="5143500"/>
          </a:xfrm>
          <a:prstGeom prst="rect">
            <a:avLst/>
          </a:prstGeom>
        </p:spPr>
      </p:pic>
      <p:sp>
        <p:nvSpPr>
          <p:cNvPr id="6" name="Shape 2">
            <a:extLst>
              <a:ext uri="{FF2B5EF4-FFF2-40B4-BE49-F238E27FC236}">
                <a16:creationId xmlns:a16="http://schemas.microsoft.com/office/drawing/2014/main" id="{6893F589-B8D1-C344-8C73-B65E53E926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792" y="896958"/>
            <a:ext cx="4330004" cy="6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noAutofit/>
          </a:bodyPr>
          <a:lstStyle>
            <a:lvl1pPr algn="l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C4A0DF39-9884-A547-9534-11AE3B105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1885" y="1787761"/>
            <a:ext cx="4327437" cy="2772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901700" indent="0">
              <a:buFont typeface="Wingdings" pitchFamily="2" charset="2"/>
              <a:buNone/>
              <a:tabLst/>
              <a:defRPr sz="11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  <a:p>
            <a:pPr lvl="2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CA15B9-372B-774F-8AC9-3E974E91A63C}"/>
              </a:ext>
            </a:extLst>
          </p:cNvPr>
          <p:cNvSpPr txBox="1"/>
          <p:nvPr/>
        </p:nvSpPr>
        <p:spPr>
          <a:xfrm>
            <a:off x="0" y="4943449"/>
            <a:ext cx="4699322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4" name="Shape 12">
            <a:extLst>
              <a:ext uri="{FF2B5EF4-FFF2-40B4-BE49-F238E27FC236}">
                <a16:creationId xmlns:a16="http://schemas.microsoft.com/office/drawing/2014/main" id="{BA6B84F7-9D40-8E4C-B1D1-619D9458643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07A58C-D42D-234D-9608-91C2F2CF302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65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000">
              <a:schemeClr val="tx2">
                <a:lumMod val="60000"/>
                <a:lumOff val="40000"/>
              </a:schemeClr>
            </a:gs>
            <a:gs pos="58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651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2" r:id="rId2"/>
    <p:sldLayoutId id="2147483665" r:id="rId3"/>
    <p:sldLayoutId id="2147483697" r:id="rId4"/>
    <p:sldLayoutId id="2147483698" r:id="rId5"/>
    <p:sldLayoutId id="2147483662" r:id="rId6"/>
    <p:sldLayoutId id="2147483663" r:id="rId7"/>
    <p:sldLayoutId id="2147483664" r:id="rId8"/>
    <p:sldLayoutId id="2147483667" r:id="rId9"/>
    <p:sldLayoutId id="2147483691" r:id="rId10"/>
    <p:sldLayoutId id="2147483668" r:id="rId11"/>
    <p:sldLayoutId id="2147483669" r:id="rId12"/>
    <p:sldLayoutId id="2147483670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71" r:id="rId23"/>
    <p:sldLayoutId id="2147483686" r:id="rId24"/>
    <p:sldLayoutId id="2147483682" r:id="rId25"/>
    <p:sldLayoutId id="2147483683" r:id="rId26"/>
    <p:sldLayoutId id="2147483693" r:id="rId27"/>
    <p:sldLayoutId id="2147483694" r:id="rId28"/>
    <p:sldLayoutId id="2147483689" r:id="rId29"/>
    <p:sldLayoutId id="2147483695" r:id="rId30"/>
    <p:sldLayoutId id="2147483696" r:id="rId31"/>
    <p:sldLayoutId id="2147484044" r:id="rId32"/>
    <p:sldLayoutId id="2147484045" r:id="rId3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1600" kern="1200">
          <a:solidFill>
            <a:schemeClr val="tx2"/>
          </a:solidFill>
          <a:latin typeface="Century Gothic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Calibri" pitchFamily="34" charset="0"/>
        <a:buChar char="▪"/>
        <a:defRPr sz="18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Calibri" pitchFamily="34" charset="0"/>
        <a:buChar char="▪"/>
        <a:defRPr sz="16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Calibri" pitchFamily="34" charset="0"/>
        <a:buChar char="▪"/>
        <a:defRPr sz="12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Calibri" pitchFamily="34" charset="0"/>
        <a:buChar char="▪"/>
        <a:defRPr sz="12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Calibri" pitchFamily="34" charset="0"/>
        <a:buChar char="▪"/>
        <a:defRPr sz="12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chemeClr val="tx2">
                <a:lumMod val="60000"/>
                <a:lumOff val="40000"/>
              </a:schemeClr>
            </a:gs>
            <a:gs pos="58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502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70" r:id="rId11"/>
    <p:sldLayoutId id="2147484071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tex.es/afid/" TargetMode="External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8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2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5.xml"/><Relationship Id="rId4" Type="http://schemas.openxmlformats.org/officeDocument/2006/relationships/hyperlink" Target="https://github.com/sangdonlee/capston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extile manufacturing in Australia - ABC News (Australian Broadcasting  Corporation)">
            <a:extLst>
              <a:ext uri="{FF2B5EF4-FFF2-40B4-BE49-F238E27FC236}">
                <a16:creationId xmlns:a16="http://schemas.microsoft.com/office/drawing/2014/main" id="{7DA10774-B139-8042-9E79-072EE3FEA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7000"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914398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849901" y="-1150602"/>
            <a:ext cx="3444203" cy="9144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96B0897-3783-5243-B229-2A001FED21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387" y="0"/>
            <a:ext cx="9143980" cy="5143490"/>
          </a:xfrm>
          <a:solidFill>
            <a:schemeClr val="bg1">
              <a:alpha val="41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en-US" sz="2800" b="1" dirty="0"/>
              <a:t>Textile Error Detection </a:t>
            </a:r>
            <a:br>
              <a:rPr lang="en-US" sz="2800" b="1" dirty="0"/>
            </a:br>
            <a:r>
              <a:rPr lang="en-US" sz="2800" b="1" dirty="0"/>
              <a:t>Smart Manufacturing Initiatives</a:t>
            </a:r>
            <a:br>
              <a:rPr lang="en-US" sz="2800" b="1" dirty="0"/>
            </a:br>
            <a:br>
              <a:rPr lang="en-US" sz="2800" b="1" dirty="0"/>
            </a:br>
            <a:r>
              <a:rPr lang="en-US" sz="2800" b="1" dirty="0"/>
              <a:t>IOD Capstone Project</a:t>
            </a:r>
            <a:br>
              <a:rPr lang="en-US" sz="2800" b="1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endParaRPr lang="en-AU" sz="2800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81279"/>
            <a:ext cx="7339422" cy="5143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A28279E-D5B4-7B43-93C2-0A52954918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3414" y="4218708"/>
            <a:ext cx="6808922" cy="444732"/>
          </a:xfrm>
        </p:spPr>
        <p:txBody>
          <a:bodyPr anchor="ctr">
            <a:noAutofit/>
          </a:bodyPr>
          <a:lstStyle/>
          <a:p>
            <a:pPr algn="l"/>
            <a:r>
              <a:rPr lang="en-US" dirty="0"/>
              <a:t>Sang Don Lee</a:t>
            </a:r>
            <a:br>
              <a:rPr lang="en-US" dirty="0"/>
            </a:br>
            <a:r>
              <a:rPr lang="en-US" sz="1100" dirty="0"/>
              <a:t>03/12/2020</a:t>
            </a:r>
            <a:endParaRPr lang="en-AU" sz="1100" dirty="0"/>
          </a:p>
        </p:txBody>
      </p:sp>
    </p:spTree>
    <p:extLst>
      <p:ext uri="{BB962C8B-B14F-4D97-AF65-F5344CB8AC3E}">
        <p14:creationId xmlns:p14="http://schemas.microsoft.com/office/powerpoint/2010/main" val="2302766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F470-285A-A546-9B93-6F2D98802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471949"/>
            <a:ext cx="2750280" cy="41297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5400" b="1" kern="1200" dirty="0">
                <a:cs typeface="+mj-cs"/>
              </a:rPr>
              <a:t>AGENDA</a:t>
            </a:r>
            <a:endParaRPr lang="en-US" sz="3000" b="1" kern="1200" dirty="0">
              <a:cs typeface="+mj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2ACE3F-057A-E440-8F94-3D4BFE92AB07}"/>
              </a:ext>
            </a:extLst>
          </p:cNvPr>
          <p:cNvGrpSpPr/>
          <p:nvPr/>
        </p:nvGrpSpPr>
        <p:grpSpPr>
          <a:xfrm>
            <a:off x="3875572" y="1383825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D239DB5-5173-0743-8709-619EB11FF61D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ounded Rectangle 4">
              <a:extLst>
                <a:ext uri="{FF2B5EF4-FFF2-40B4-BE49-F238E27FC236}">
                  <a16:creationId xmlns:a16="http://schemas.microsoft.com/office/drawing/2014/main" id="{1362BD29-99E0-6D49-9038-B35841467EDC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2. ADDRESS PROBLEMS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25C474-6BF3-B140-9CAF-5159EEBD4CD0}"/>
              </a:ext>
            </a:extLst>
          </p:cNvPr>
          <p:cNvGrpSpPr/>
          <p:nvPr/>
        </p:nvGrpSpPr>
        <p:grpSpPr>
          <a:xfrm>
            <a:off x="3844042" y="3406030"/>
            <a:ext cx="4697730" cy="617759"/>
            <a:chOff x="0" y="3094847"/>
            <a:chExt cx="4697730" cy="617759"/>
          </a:xfrm>
          <a:solidFill>
            <a:schemeClr val="bg2">
              <a:lumMod val="90000"/>
            </a:schemeClr>
          </a:solidFill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84DD7D1-767B-5C43-9B30-A9475BD75BDE}"/>
                </a:ext>
              </a:extLst>
            </p:cNvPr>
            <p:cNvSpPr/>
            <p:nvPr/>
          </p:nvSpPr>
          <p:spPr>
            <a:xfrm>
              <a:off x="0" y="3094847"/>
              <a:ext cx="4697730" cy="617759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6366461"/>
                <a:satOff val="10800"/>
                <a:lumOff val="-392"/>
                <a:alphaOff val="0"/>
              </a:schemeClr>
            </a:fillRef>
            <a:effectRef idx="0">
              <a:schemeClr val="accent2">
                <a:hueOff val="6366461"/>
                <a:satOff val="10800"/>
                <a:lumOff val="-3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ounded Rectangle 12">
              <a:extLst>
                <a:ext uri="{FF2B5EF4-FFF2-40B4-BE49-F238E27FC236}">
                  <a16:creationId xmlns:a16="http://schemas.microsoft.com/office/drawing/2014/main" id="{CC1116B5-35FD-3C49-993D-2ABADF768BCE}"/>
                </a:ext>
              </a:extLst>
            </p:cNvPr>
            <p:cNvSpPr txBox="1"/>
            <p:nvPr/>
          </p:nvSpPr>
          <p:spPr>
            <a:xfrm>
              <a:off x="60314" y="3105456"/>
              <a:ext cx="4637416" cy="55744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dirty="0"/>
                <a:t>5</a:t>
              </a:r>
              <a:r>
                <a:rPr lang="en-US" sz="2400" b="0" i="0" kern="1200" dirty="0"/>
                <a:t>. Summary &amp; Possible E2E Solution</a:t>
              </a:r>
              <a:endParaRPr lang="en-US" sz="2400" kern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74C8551-BC62-134F-896E-0F1A5D970374}"/>
              </a:ext>
            </a:extLst>
          </p:cNvPr>
          <p:cNvGrpSpPr/>
          <p:nvPr/>
        </p:nvGrpSpPr>
        <p:grpSpPr>
          <a:xfrm>
            <a:off x="3869172" y="758479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1D8FBD4C-DE2A-764A-8879-6836934585D9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Rounded Rectangle 4">
              <a:extLst>
                <a:ext uri="{FF2B5EF4-FFF2-40B4-BE49-F238E27FC236}">
                  <a16:creationId xmlns:a16="http://schemas.microsoft.com/office/drawing/2014/main" id="{6722AFB7-A902-DC4D-9963-769BB175823B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1</a:t>
              </a:r>
              <a:r>
                <a:rPr lang="en-GB" sz="2000" kern="1200" dirty="0"/>
                <a:t>. PROJECT </a:t>
              </a:r>
              <a:r>
                <a:rPr lang="en-GB" sz="2000" dirty="0"/>
                <a:t>CONTEXT</a:t>
              </a:r>
              <a:endParaRPr lang="en-GB" sz="2000" kern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C7FF1-94CD-0C46-ACC8-355B0B10B3F9}"/>
              </a:ext>
            </a:extLst>
          </p:cNvPr>
          <p:cNvGrpSpPr/>
          <p:nvPr/>
        </p:nvGrpSpPr>
        <p:grpSpPr>
          <a:xfrm>
            <a:off x="3869172" y="2051474"/>
            <a:ext cx="4697730" cy="514800"/>
            <a:chOff x="0" y="55367"/>
            <a:chExt cx="4697730" cy="514800"/>
          </a:xfrm>
          <a:solidFill>
            <a:schemeClr val="accent2"/>
          </a:solidFill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5734388E-3910-9445-82B7-19AA799C8CE3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ounded Rectangle 4">
              <a:extLst>
                <a:ext uri="{FF2B5EF4-FFF2-40B4-BE49-F238E27FC236}">
                  <a16:creationId xmlns:a16="http://schemas.microsoft.com/office/drawing/2014/main" id="{2BA00FC1-B64D-8A43-931C-A267BE5AE1CF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3. PROJECT PIPELINE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F1CE38C-5B90-C740-A435-806ACB20AE79}"/>
              </a:ext>
            </a:extLst>
          </p:cNvPr>
          <p:cNvGrpSpPr/>
          <p:nvPr/>
        </p:nvGrpSpPr>
        <p:grpSpPr>
          <a:xfrm>
            <a:off x="3869172" y="2728752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8BDEA3A6-2CFA-7D46-BC01-BF5EADAFA555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ounded Rectangle 4">
              <a:extLst>
                <a:ext uri="{FF2B5EF4-FFF2-40B4-BE49-F238E27FC236}">
                  <a16:creationId xmlns:a16="http://schemas.microsoft.com/office/drawing/2014/main" id="{101BCFEB-AF3C-C448-BFEE-7B2B6CB84074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4. DESIGN &amp; DELIVER</a:t>
              </a:r>
              <a:endParaRPr lang="en-GB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76622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391DD9A-8C41-2E41-AF80-40D556A4FC1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US" sz="3200" b="1" dirty="0">
                <a:solidFill>
                  <a:srgbClr val="FFFFFF"/>
                </a:solidFill>
                <a:cs typeface="+mj-cs"/>
              </a:rPr>
              <a:t>PROJECT PIPELINE</a:t>
            </a:r>
          </a:p>
        </p:txBody>
      </p:sp>
      <p:sp>
        <p:nvSpPr>
          <p:cNvPr id="5" name="Google Shape;344;p10">
            <a:extLst>
              <a:ext uri="{FF2B5EF4-FFF2-40B4-BE49-F238E27FC236}">
                <a16:creationId xmlns:a16="http://schemas.microsoft.com/office/drawing/2014/main" id="{A051DAA0-EAF2-A646-9E5C-8FF92E0CB587}"/>
              </a:ext>
            </a:extLst>
          </p:cNvPr>
          <p:cNvSpPr/>
          <p:nvPr/>
        </p:nvSpPr>
        <p:spPr>
          <a:xfrm>
            <a:off x="337722" y="3880083"/>
            <a:ext cx="1211827" cy="79727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58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Image Data</a:t>
            </a:r>
          </a:p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sym typeface="Twentieth Century"/>
              </a:rPr>
              <a:t>Collection</a:t>
            </a:r>
          </a:p>
        </p:txBody>
      </p:sp>
      <p:sp>
        <p:nvSpPr>
          <p:cNvPr id="7" name="Google Shape;344;p10">
            <a:extLst>
              <a:ext uri="{FF2B5EF4-FFF2-40B4-BE49-F238E27FC236}">
                <a16:creationId xmlns:a16="http://schemas.microsoft.com/office/drawing/2014/main" id="{4557A214-1D65-E74C-B4B2-B768FD5BFD44}"/>
              </a:ext>
            </a:extLst>
          </p:cNvPr>
          <p:cNvSpPr/>
          <p:nvPr/>
        </p:nvSpPr>
        <p:spPr>
          <a:xfrm>
            <a:off x="2136149" y="3880082"/>
            <a:ext cx="1337761" cy="79727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58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Image </a:t>
            </a:r>
          </a:p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Pre-processing</a:t>
            </a:r>
          </a:p>
        </p:txBody>
      </p:sp>
      <p:sp>
        <p:nvSpPr>
          <p:cNvPr id="8" name="Google Shape;344;p10">
            <a:extLst>
              <a:ext uri="{FF2B5EF4-FFF2-40B4-BE49-F238E27FC236}">
                <a16:creationId xmlns:a16="http://schemas.microsoft.com/office/drawing/2014/main" id="{DE38D19C-4C16-2448-81B2-D6CD595D670E}"/>
              </a:ext>
            </a:extLst>
          </p:cNvPr>
          <p:cNvSpPr/>
          <p:nvPr/>
        </p:nvSpPr>
        <p:spPr>
          <a:xfrm>
            <a:off x="4118287" y="3853031"/>
            <a:ext cx="1211827" cy="79727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58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Build</a:t>
            </a:r>
          </a:p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MODELs</a:t>
            </a:r>
          </a:p>
        </p:txBody>
      </p:sp>
      <p:sp>
        <p:nvSpPr>
          <p:cNvPr id="9" name="Google Shape;344;p10">
            <a:extLst>
              <a:ext uri="{FF2B5EF4-FFF2-40B4-BE49-F238E27FC236}">
                <a16:creationId xmlns:a16="http://schemas.microsoft.com/office/drawing/2014/main" id="{AA4B16E7-3713-CC40-978A-21E58F29D69C}"/>
              </a:ext>
            </a:extLst>
          </p:cNvPr>
          <p:cNvSpPr/>
          <p:nvPr/>
        </p:nvSpPr>
        <p:spPr>
          <a:xfrm>
            <a:off x="5974492" y="3852781"/>
            <a:ext cx="1211827" cy="79727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58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Evaluation</a:t>
            </a:r>
          </a:p>
        </p:txBody>
      </p:sp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51CF1BC6-43F6-DB40-9297-993C92867AD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0735" y="3117404"/>
            <a:ext cx="685800" cy="685800"/>
          </a:xfrm>
          <a:prstGeom prst="rect">
            <a:avLst/>
          </a:prstGeom>
        </p:spPr>
      </p:pic>
      <p:pic>
        <p:nvPicPr>
          <p:cNvPr id="11" name="Graphic 10" descr="Head with gears">
            <a:extLst>
              <a:ext uri="{FF2B5EF4-FFF2-40B4-BE49-F238E27FC236}">
                <a16:creationId xmlns:a16="http://schemas.microsoft.com/office/drawing/2014/main" id="{E291BFAD-E5F6-9B4E-A5FB-D7D45190E4E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6483" y="3090352"/>
            <a:ext cx="685800" cy="685800"/>
          </a:xfrm>
          <a:prstGeom prst="rect">
            <a:avLst/>
          </a:prstGeom>
        </p:spPr>
      </p:pic>
      <p:pic>
        <p:nvPicPr>
          <p:cNvPr id="12" name="Graphic 11" descr="Snake">
            <a:extLst>
              <a:ext uri="{FF2B5EF4-FFF2-40B4-BE49-F238E27FC236}">
                <a16:creationId xmlns:a16="http://schemas.microsoft.com/office/drawing/2014/main" id="{D1F78543-4976-F541-A5A3-DF16D9E76F4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37844" y="3127650"/>
            <a:ext cx="685800" cy="685800"/>
          </a:xfrm>
          <a:prstGeom prst="rect">
            <a:avLst/>
          </a:prstGeom>
        </p:spPr>
      </p:pic>
      <p:sp>
        <p:nvSpPr>
          <p:cNvPr id="13" name="Google Shape;344;p10">
            <a:extLst>
              <a:ext uri="{FF2B5EF4-FFF2-40B4-BE49-F238E27FC236}">
                <a16:creationId xmlns:a16="http://schemas.microsoft.com/office/drawing/2014/main" id="{F1BA0FEC-A839-AD41-B471-032084255E34}"/>
              </a:ext>
            </a:extLst>
          </p:cNvPr>
          <p:cNvSpPr/>
          <p:nvPr/>
        </p:nvSpPr>
        <p:spPr>
          <a:xfrm>
            <a:off x="7691728" y="3852781"/>
            <a:ext cx="1211827" cy="79727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58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AU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Solutions</a:t>
            </a:r>
            <a:endParaRPr lang="en-GB" sz="1350" b="1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4" name="Graphic 13" descr="Group brainstorm">
            <a:extLst>
              <a:ext uri="{FF2B5EF4-FFF2-40B4-BE49-F238E27FC236}">
                <a16:creationId xmlns:a16="http://schemas.microsoft.com/office/drawing/2014/main" id="{D9212B60-70A6-4B40-A146-EDA76E9E973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4741" y="3101846"/>
            <a:ext cx="685800" cy="685800"/>
          </a:xfrm>
          <a:prstGeom prst="rect">
            <a:avLst/>
          </a:prstGeom>
        </p:spPr>
      </p:pic>
      <p:pic>
        <p:nvPicPr>
          <p:cNvPr id="15" name="Graphic 14" descr="Eye">
            <a:extLst>
              <a:ext uri="{FF2B5EF4-FFF2-40B4-BE49-F238E27FC236}">
                <a16:creationId xmlns:a16="http://schemas.microsoft.com/office/drawing/2014/main" id="{46B45D32-FB3C-264C-9E7E-8978F6BC491E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42530" y="3117404"/>
            <a:ext cx="685800" cy="685800"/>
          </a:xfrm>
          <a:prstGeom prst="rect">
            <a:avLst/>
          </a:prstGeom>
        </p:spPr>
      </p:pic>
      <p:sp>
        <p:nvSpPr>
          <p:cNvPr id="17" name="Google Shape;344;p10">
            <a:extLst>
              <a:ext uri="{FF2B5EF4-FFF2-40B4-BE49-F238E27FC236}">
                <a16:creationId xmlns:a16="http://schemas.microsoft.com/office/drawing/2014/main" id="{4CC91876-92B7-A642-848E-83779AD64119}"/>
              </a:ext>
            </a:extLst>
          </p:cNvPr>
          <p:cNvSpPr/>
          <p:nvPr/>
        </p:nvSpPr>
        <p:spPr>
          <a:xfrm>
            <a:off x="3903064" y="952659"/>
            <a:ext cx="1211827" cy="797271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 w="158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Stake Holders</a:t>
            </a:r>
            <a:endParaRPr lang="en-GB" sz="1350" b="1" dirty="0">
              <a:solidFill>
                <a:schemeClr val="lt1"/>
              </a:solidFill>
              <a:latin typeface="Twentieth Century"/>
              <a:sym typeface="Twentieth Century"/>
            </a:endParaRPr>
          </a:p>
        </p:txBody>
      </p:sp>
      <p:sp>
        <p:nvSpPr>
          <p:cNvPr id="18" name="Google Shape;344;p10">
            <a:extLst>
              <a:ext uri="{FF2B5EF4-FFF2-40B4-BE49-F238E27FC236}">
                <a16:creationId xmlns:a16="http://schemas.microsoft.com/office/drawing/2014/main" id="{4F5D30ED-A135-EC4C-8D51-8CD776CAF841}"/>
              </a:ext>
            </a:extLst>
          </p:cNvPr>
          <p:cNvSpPr/>
          <p:nvPr/>
        </p:nvSpPr>
        <p:spPr>
          <a:xfrm>
            <a:off x="2126007" y="2026096"/>
            <a:ext cx="1211827" cy="797271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 w="158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Business &amp; Data Questions</a:t>
            </a:r>
            <a:endParaRPr lang="en-GB" sz="1350" b="1" dirty="0">
              <a:solidFill>
                <a:schemeClr val="lt1"/>
              </a:solidFill>
              <a:latin typeface="Twentieth Century"/>
              <a:sym typeface="Twentieth Century"/>
            </a:endParaRPr>
          </a:p>
        </p:txBody>
      </p:sp>
      <p:sp>
        <p:nvSpPr>
          <p:cNvPr id="19" name="Google Shape;344;p10">
            <a:extLst>
              <a:ext uri="{FF2B5EF4-FFF2-40B4-BE49-F238E27FC236}">
                <a16:creationId xmlns:a16="http://schemas.microsoft.com/office/drawing/2014/main" id="{C14E7B41-C352-5B40-944F-410171832485}"/>
              </a:ext>
            </a:extLst>
          </p:cNvPr>
          <p:cNvSpPr/>
          <p:nvPr/>
        </p:nvSpPr>
        <p:spPr>
          <a:xfrm>
            <a:off x="6116426" y="2052890"/>
            <a:ext cx="1211827" cy="797271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 w="158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Feedback</a:t>
            </a:r>
            <a:endParaRPr lang="en-GB" sz="1350" b="1" dirty="0">
              <a:solidFill>
                <a:schemeClr val="lt1"/>
              </a:solidFill>
              <a:latin typeface="Twentieth Century"/>
              <a:sym typeface="Twentieth Century"/>
            </a:endParaRPr>
          </a:p>
        </p:txBody>
      </p:sp>
      <p:pic>
        <p:nvPicPr>
          <p:cNvPr id="21" name="Graphic 20" descr="{0} with solid fill">
            <a:extLst>
              <a:ext uri="{FF2B5EF4-FFF2-40B4-BE49-F238E27FC236}">
                <a16:creationId xmlns:a16="http://schemas.microsoft.com/office/drawing/2014/main" id="{27B29179-713F-0144-91D2-C6B0225C57F5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92130" y="1534511"/>
            <a:ext cx="488614" cy="488614"/>
          </a:xfrm>
          <a:prstGeom prst="rect">
            <a:avLst/>
          </a:prstGeom>
        </p:spPr>
      </p:pic>
      <p:pic>
        <p:nvPicPr>
          <p:cNvPr id="23" name="Graphic 22" descr="Customer review with solid fill">
            <a:extLst>
              <a:ext uri="{FF2B5EF4-FFF2-40B4-BE49-F238E27FC236}">
                <a16:creationId xmlns:a16="http://schemas.microsoft.com/office/drawing/2014/main" id="{CE0EDEBF-2B57-414E-A64F-FDC58210828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32325" y="1457096"/>
            <a:ext cx="585668" cy="585668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CE48C5-F7B0-2047-9CF2-3C472CD2C947}"/>
              </a:ext>
            </a:extLst>
          </p:cNvPr>
          <p:cNvCxnSpPr/>
          <p:nvPr/>
        </p:nvCxnSpPr>
        <p:spPr>
          <a:xfrm flipH="1">
            <a:off x="3337834" y="1721813"/>
            <a:ext cx="504810" cy="331077"/>
          </a:xfrm>
          <a:prstGeom prst="straightConnector1">
            <a:avLst/>
          </a:prstGeom>
          <a:ln w="349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02614FE-811E-4E45-8204-F75E48DF0F02}"/>
              </a:ext>
            </a:extLst>
          </p:cNvPr>
          <p:cNvCxnSpPr>
            <a:cxnSpLocks/>
          </p:cNvCxnSpPr>
          <p:nvPr/>
        </p:nvCxnSpPr>
        <p:spPr>
          <a:xfrm flipH="1">
            <a:off x="1460938" y="2747887"/>
            <a:ext cx="675211" cy="438299"/>
          </a:xfrm>
          <a:prstGeom prst="straightConnector1">
            <a:avLst/>
          </a:prstGeom>
          <a:ln w="349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C991427-9E4E-EF40-BC7D-F09A63003A5B}"/>
              </a:ext>
            </a:extLst>
          </p:cNvPr>
          <p:cNvCxnSpPr>
            <a:cxnSpLocks/>
          </p:cNvCxnSpPr>
          <p:nvPr/>
        </p:nvCxnSpPr>
        <p:spPr>
          <a:xfrm flipH="1" flipV="1">
            <a:off x="7328253" y="2870158"/>
            <a:ext cx="560210" cy="336026"/>
          </a:xfrm>
          <a:prstGeom prst="straightConnector1">
            <a:avLst/>
          </a:prstGeom>
          <a:ln w="349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FB8762A-6CE1-7F4A-BE06-782D0411F1D7}"/>
              </a:ext>
            </a:extLst>
          </p:cNvPr>
          <p:cNvCxnSpPr>
            <a:cxnSpLocks/>
          </p:cNvCxnSpPr>
          <p:nvPr/>
        </p:nvCxnSpPr>
        <p:spPr>
          <a:xfrm flipH="1" flipV="1">
            <a:off x="5213020" y="1705020"/>
            <a:ext cx="746346" cy="392162"/>
          </a:xfrm>
          <a:prstGeom prst="straightConnector1">
            <a:avLst/>
          </a:prstGeom>
          <a:ln w="349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86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F470-285A-A546-9B93-6F2D98802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471949"/>
            <a:ext cx="2750280" cy="41297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5400" b="1" kern="1200" dirty="0">
                <a:cs typeface="+mj-cs"/>
              </a:rPr>
              <a:t>AGENDA</a:t>
            </a:r>
            <a:endParaRPr lang="en-US" sz="3000" b="1" kern="1200" dirty="0">
              <a:cs typeface="+mj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2ACE3F-057A-E440-8F94-3D4BFE92AB07}"/>
              </a:ext>
            </a:extLst>
          </p:cNvPr>
          <p:cNvGrpSpPr/>
          <p:nvPr/>
        </p:nvGrpSpPr>
        <p:grpSpPr>
          <a:xfrm>
            <a:off x="3875572" y="1383825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D239DB5-5173-0743-8709-619EB11FF61D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5" name="Rounded Rectangle 4">
              <a:extLst>
                <a:ext uri="{FF2B5EF4-FFF2-40B4-BE49-F238E27FC236}">
                  <a16:creationId xmlns:a16="http://schemas.microsoft.com/office/drawing/2014/main" id="{1362BD29-99E0-6D49-9038-B35841467EDC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/>
                <a:t>2. ADDRESS PROBLEMS</a:t>
              </a:r>
              <a:endParaRPr lang="en-GB" sz="2000" kern="12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25C474-6BF3-B140-9CAF-5159EEBD4CD0}"/>
              </a:ext>
            </a:extLst>
          </p:cNvPr>
          <p:cNvGrpSpPr/>
          <p:nvPr/>
        </p:nvGrpSpPr>
        <p:grpSpPr>
          <a:xfrm>
            <a:off x="3844042" y="3406030"/>
            <a:ext cx="4697730" cy="617759"/>
            <a:chOff x="0" y="3094847"/>
            <a:chExt cx="4697730" cy="617759"/>
          </a:xfrm>
          <a:solidFill>
            <a:schemeClr val="bg2">
              <a:lumMod val="90000"/>
            </a:schemeClr>
          </a:solidFill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84DD7D1-767B-5C43-9B30-A9475BD75BDE}"/>
                </a:ext>
              </a:extLst>
            </p:cNvPr>
            <p:cNvSpPr/>
            <p:nvPr/>
          </p:nvSpPr>
          <p:spPr>
            <a:xfrm>
              <a:off x="0" y="3094847"/>
              <a:ext cx="4697730" cy="617759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6366461"/>
                <a:satOff val="10800"/>
                <a:lumOff val="-392"/>
                <a:alphaOff val="0"/>
              </a:schemeClr>
            </a:fillRef>
            <a:effectRef idx="0">
              <a:schemeClr val="accent2">
                <a:hueOff val="6366461"/>
                <a:satOff val="10800"/>
                <a:lumOff val="-3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ounded Rectangle 12">
              <a:extLst>
                <a:ext uri="{FF2B5EF4-FFF2-40B4-BE49-F238E27FC236}">
                  <a16:creationId xmlns:a16="http://schemas.microsoft.com/office/drawing/2014/main" id="{CC1116B5-35FD-3C49-993D-2ABADF768BCE}"/>
                </a:ext>
              </a:extLst>
            </p:cNvPr>
            <p:cNvSpPr txBox="1"/>
            <p:nvPr/>
          </p:nvSpPr>
          <p:spPr>
            <a:xfrm>
              <a:off x="60314" y="3105456"/>
              <a:ext cx="4637416" cy="55744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dirty="0"/>
                <a:t>5</a:t>
              </a:r>
              <a:r>
                <a:rPr lang="en-US" sz="2400" b="0" i="0" kern="1200" dirty="0"/>
                <a:t>. Summary &amp; Possible E2E Solution</a:t>
              </a:r>
              <a:endParaRPr lang="en-US" sz="2400" kern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74C8551-BC62-134F-896E-0F1A5D970374}"/>
              </a:ext>
            </a:extLst>
          </p:cNvPr>
          <p:cNvGrpSpPr/>
          <p:nvPr/>
        </p:nvGrpSpPr>
        <p:grpSpPr>
          <a:xfrm>
            <a:off x="3869172" y="758479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1D8FBD4C-DE2A-764A-8879-6836934585D9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Rounded Rectangle 4">
              <a:extLst>
                <a:ext uri="{FF2B5EF4-FFF2-40B4-BE49-F238E27FC236}">
                  <a16:creationId xmlns:a16="http://schemas.microsoft.com/office/drawing/2014/main" id="{6722AFB7-A902-DC4D-9963-769BB175823B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1</a:t>
              </a:r>
              <a:r>
                <a:rPr lang="en-GB" sz="2000" kern="1200" dirty="0"/>
                <a:t>. PROJECT </a:t>
              </a:r>
              <a:r>
                <a:rPr lang="en-GB" sz="2000" dirty="0"/>
                <a:t>CONTEXT</a:t>
              </a:r>
              <a:endParaRPr lang="en-GB" sz="2000" kern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C7FF1-94CD-0C46-ACC8-355B0B10B3F9}"/>
              </a:ext>
            </a:extLst>
          </p:cNvPr>
          <p:cNvGrpSpPr/>
          <p:nvPr/>
        </p:nvGrpSpPr>
        <p:grpSpPr>
          <a:xfrm>
            <a:off x="3869172" y="2051474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5734388E-3910-9445-82B7-19AA799C8CE3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ounded Rectangle 4">
              <a:extLst>
                <a:ext uri="{FF2B5EF4-FFF2-40B4-BE49-F238E27FC236}">
                  <a16:creationId xmlns:a16="http://schemas.microsoft.com/office/drawing/2014/main" id="{2BA00FC1-B64D-8A43-931C-A267BE5AE1CF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3. PROJECT PIPELINE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F1CE38C-5B90-C740-A435-806ACB20AE79}"/>
              </a:ext>
            </a:extLst>
          </p:cNvPr>
          <p:cNvGrpSpPr/>
          <p:nvPr/>
        </p:nvGrpSpPr>
        <p:grpSpPr>
          <a:xfrm>
            <a:off x="3869172" y="2728752"/>
            <a:ext cx="4697730" cy="514800"/>
            <a:chOff x="0" y="55367"/>
            <a:chExt cx="4697730" cy="514800"/>
          </a:xfrm>
          <a:solidFill>
            <a:schemeClr val="accent2"/>
          </a:solidFill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8BDEA3A6-2CFA-7D46-BC01-BF5EADAFA555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ounded Rectangle 4">
              <a:extLst>
                <a:ext uri="{FF2B5EF4-FFF2-40B4-BE49-F238E27FC236}">
                  <a16:creationId xmlns:a16="http://schemas.microsoft.com/office/drawing/2014/main" id="{101BCFEB-AF3C-C448-BFEE-7B2B6CB84074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4. DESIGN &amp; DELIVER</a:t>
              </a:r>
              <a:endParaRPr lang="en-GB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40293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777201-6281-2241-BE9E-97382C69796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US" sz="3200" b="1" dirty="0">
                <a:solidFill>
                  <a:srgbClr val="FFFFFF"/>
                </a:solidFill>
                <a:cs typeface="+mj-cs"/>
              </a:rPr>
              <a:t>DATA INSIGHT</a:t>
            </a:r>
            <a:r>
              <a:rPr lang="ko-KR" altLang="en-US" sz="3200" b="1" dirty="0">
                <a:solidFill>
                  <a:srgbClr val="FFFFFF"/>
                </a:solidFill>
                <a:cs typeface="+mj-cs"/>
              </a:rPr>
              <a:t> </a:t>
            </a:r>
            <a:r>
              <a:rPr lang="en-US" altLang="ko-KR" sz="3200" b="1" dirty="0">
                <a:solidFill>
                  <a:srgbClr val="FFFFFF"/>
                </a:solidFill>
                <a:cs typeface="+mj-cs"/>
              </a:rPr>
              <a:t>(</a:t>
            </a:r>
            <a:r>
              <a:rPr lang="en-AU" altLang="ko-KR" sz="3200" b="1" dirty="0">
                <a:solidFill>
                  <a:srgbClr val="FFFFFF"/>
                </a:solidFill>
                <a:cs typeface="+mj-cs"/>
              </a:rPr>
              <a:t>EDA)</a:t>
            </a:r>
            <a:endParaRPr lang="en-US" sz="3200" b="1" dirty="0">
              <a:solidFill>
                <a:srgbClr val="FFFFFF"/>
              </a:solidFill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5CB3EC-9895-9242-AFC5-70E1292F4351}"/>
              </a:ext>
            </a:extLst>
          </p:cNvPr>
          <p:cNvSpPr txBox="1"/>
          <p:nvPr/>
        </p:nvSpPr>
        <p:spPr>
          <a:xfrm>
            <a:off x="1" y="4845268"/>
            <a:ext cx="9143999" cy="298231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 b="1" i="0" spc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U" sz="1200" dirty="0"/>
              <a:t>Image Data Source: </a:t>
            </a:r>
            <a:r>
              <a:rPr lang="en-AU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https://www.aitex.es/afid/</a:t>
            </a:r>
            <a:r>
              <a:rPr lang="en-AU" sz="1200" dirty="0"/>
              <a:t> : AFID: a  public fabric image database for defect detection.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55F676-272F-5F43-BE50-4C7ADB934875}"/>
              </a:ext>
            </a:extLst>
          </p:cNvPr>
          <p:cNvSpPr txBox="1"/>
          <p:nvPr/>
        </p:nvSpPr>
        <p:spPr>
          <a:xfrm>
            <a:off x="0" y="1077841"/>
            <a:ext cx="273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solidFill>
                  <a:schemeClr val="bg1"/>
                </a:solidFill>
              </a:rPr>
              <a:t>Non_Defect_Image</a:t>
            </a:r>
            <a:r>
              <a:rPr lang="en-AU" dirty="0">
                <a:solidFill>
                  <a:schemeClr val="bg1"/>
                </a:solidFill>
              </a:rPr>
              <a:t> Sample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BE243E1-E3DB-BA4F-AEF8-F5C7F303806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47173"/>
            <a:ext cx="9144000" cy="5715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828C82B-F26F-6A45-98AB-3B486D851B44}"/>
              </a:ext>
            </a:extLst>
          </p:cNvPr>
          <p:cNvSpPr/>
          <p:nvPr/>
        </p:nvSpPr>
        <p:spPr>
          <a:xfrm>
            <a:off x="0" y="2863131"/>
            <a:ext cx="2229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>
                <a:solidFill>
                  <a:schemeClr val="bg1"/>
                </a:solidFill>
              </a:rPr>
              <a:t>Defect_Image</a:t>
            </a:r>
            <a:r>
              <a:rPr lang="en-AU" dirty="0">
                <a:solidFill>
                  <a:schemeClr val="bg1"/>
                </a:solidFill>
              </a:rPr>
              <a:t> Sample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FE537D0-141C-E546-A09B-4528517CDAF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09128"/>
            <a:ext cx="9144000" cy="5715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35E5684-5275-4442-90C4-476DDB88E05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80863"/>
            <a:ext cx="9144000" cy="5715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8AE36B2C-EBDB-874B-8F2E-077A4D50A5B5}"/>
              </a:ext>
            </a:extLst>
          </p:cNvPr>
          <p:cNvSpPr/>
          <p:nvPr/>
        </p:nvSpPr>
        <p:spPr>
          <a:xfrm>
            <a:off x="-1" y="3833178"/>
            <a:ext cx="2120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>
                <a:solidFill>
                  <a:schemeClr val="bg1"/>
                </a:solidFill>
              </a:rPr>
              <a:t>Mask_Image</a:t>
            </a:r>
            <a:r>
              <a:rPr lang="en-AU" dirty="0">
                <a:solidFill>
                  <a:schemeClr val="bg1"/>
                </a:solidFill>
              </a:rPr>
              <a:t> Sample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AF6BB5F5-24FC-8942-AC34-09BC34C8F88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71223"/>
            <a:ext cx="9144000" cy="571500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EBB3FD7C-2E58-5142-9173-D469D341DBF2}"/>
              </a:ext>
            </a:extLst>
          </p:cNvPr>
          <p:cNvSpPr/>
          <p:nvPr/>
        </p:nvSpPr>
        <p:spPr>
          <a:xfrm>
            <a:off x="7482980" y="3182853"/>
            <a:ext cx="645952" cy="624050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B182045-F0BE-664E-8703-A6CDFDCBF39E}"/>
              </a:ext>
            </a:extLst>
          </p:cNvPr>
          <p:cNvSpPr/>
          <p:nvPr/>
        </p:nvSpPr>
        <p:spPr>
          <a:xfrm>
            <a:off x="7482980" y="4149333"/>
            <a:ext cx="645952" cy="624050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71D313C-1B6C-2C4C-BB55-2BFC41724E8C}"/>
              </a:ext>
            </a:extLst>
          </p:cNvPr>
          <p:cNvSpPr txBox="1"/>
          <p:nvPr/>
        </p:nvSpPr>
        <p:spPr>
          <a:xfrm>
            <a:off x="-1" y="662074"/>
            <a:ext cx="5091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Image resolution: 4096 (width) x 256 (height) pixels</a:t>
            </a:r>
          </a:p>
        </p:txBody>
      </p:sp>
    </p:spTree>
    <p:extLst>
      <p:ext uri="{BB962C8B-B14F-4D97-AF65-F5344CB8AC3E}">
        <p14:creationId xmlns:p14="http://schemas.microsoft.com/office/powerpoint/2010/main" val="136724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A5B9FE7-F678-0843-B59A-2CFC2EE437F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US" sz="3200" b="1" dirty="0">
                <a:solidFill>
                  <a:srgbClr val="FFFFFF"/>
                </a:solidFill>
                <a:cs typeface="+mj-cs"/>
              </a:rPr>
              <a:t>IMAGE PROCESSING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1EE944-9F0B-254E-87C8-47070AFD247E}"/>
              </a:ext>
            </a:extLst>
          </p:cNvPr>
          <p:cNvSpPr txBox="1"/>
          <p:nvPr/>
        </p:nvSpPr>
        <p:spPr>
          <a:xfrm>
            <a:off x="0" y="980564"/>
            <a:ext cx="3428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solidFill>
                  <a:schemeClr val="bg1"/>
                </a:solidFill>
              </a:rPr>
              <a:t>Non_Defect_Image</a:t>
            </a:r>
            <a:r>
              <a:rPr lang="en-AU" dirty="0">
                <a:solidFill>
                  <a:schemeClr val="bg1"/>
                </a:solidFill>
              </a:rPr>
              <a:t> pre-processing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77EB9A-6B3F-E841-83EF-4CEB6F7458F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087"/>
            <a:ext cx="9144000" cy="5715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E84CB5F-5BFF-DD4F-B3C1-67213277D5C3}"/>
              </a:ext>
            </a:extLst>
          </p:cNvPr>
          <p:cNvSpPr/>
          <p:nvPr/>
        </p:nvSpPr>
        <p:spPr>
          <a:xfrm>
            <a:off x="1" y="1673087"/>
            <a:ext cx="565688" cy="566406"/>
          </a:xfrm>
          <a:prstGeom prst="rect">
            <a:avLst/>
          </a:prstGeom>
          <a:solidFill>
            <a:srgbClr val="FFFF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E357F4-BB5D-E54B-8058-2DFB97F5C67A}"/>
              </a:ext>
            </a:extLst>
          </p:cNvPr>
          <p:cNvSpPr/>
          <p:nvPr/>
        </p:nvSpPr>
        <p:spPr>
          <a:xfrm>
            <a:off x="282845" y="1671361"/>
            <a:ext cx="565688" cy="566406"/>
          </a:xfrm>
          <a:prstGeom prst="rect">
            <a:avLst/>
          </a:prstGeom>
          <a:solidFill>
            <a:srgbClr val="FFFF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CACB5F-E862-5044-869A-8F6D219943D0}"/>
              </a:ext>
            </a:extLst>
          </p:cNvPr>
          <p:cNvSpPr/>
          <p:nvPr/>
        </p:nvSpPr>
        <p:spPr>
          <a:xfrm>
            <a:off x="565689" y="1670697"/>
            <a:ext cx="565688" cy="566406"/>
          </a:xfrm>
          <a:prstGeom prst="rect">
            <a:avLst/>
          </a:prstGeom>
          <a:solidFill>
            <a:srgbClr val="FFFF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C10DFB-5AA7-D346-9A54-A7DA1EB20C7D}"/>
              </a:ext>
            </a:extLst>
          </p:cNvPr>
          <p:cNvCxnSpPr>
            <a:cxnSpLocks/>
          </p:cNvCxnSpPr>
          <p:nvPr/>
        </p:nvCxnSpPr>
        <p:spPr>
          <a:xfrm>
            <a:off x="1131377" y="1956290"/>
            <a:ext cx="7446933" cy="33910"/>
          </a:xfrm>
          <a:prstGeom prst="straightConnector1">
            <a:avLst/>
          </a:prstGeom>
          <a:ln w="41275" cmpd="dbl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00FB610-D5D1-1745-B707-50781EAFBBD0}"/>
              </a:ext>
            </a:extLst>
          </p:cNvPr>
          <p:cNvSpPr/>
          <p:nvPr/>
        </p:nvSpPr>
        <p:spPr>
          <a:xfrm>
            <a:off x="8578311" y="1680571"/>
            <a:ext cx="565688" cy="566406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2391ACE-E448-594A-9CAE-AEAAB81CDB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770308"/>
            <a:ext cx="1442720" cy="14427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8475317-EF17-2949-A1CF-C6A9B5CA75B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054" y="2781589"/>
            <a:ext cx="1442720" cy="1442720"/>
          </a:xfrm>
          <a:prstGeom prst="rect">
            <a:avLst/>
          </a:prstGeom>
        </p:spPr>
      </p:pic>
      <p:pic>
        <p:nvPicPr>
          <p:cNvPr id="33" name="Picture 32" descr="Background pattern&#10;&#10;Description automatically generated">
            <a:extLst>
              <a:ext uri="{FF2B5EF4-FFF2-40B4-BE49-F238E27FC236}">
                <a16:creationId xmlns:a16="http://schemas.microsoft.com/office/drawing/2014/main" id="{1757B0BF-3DC2-9E41-97B5-976BB37D8E0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0816" y="2788238"/>
            <a:ext cx="1442720" cy="144272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EDBDCC9A-47A7-194D-AED8-2F81A25C36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037757"/>
              </p:ext>
            </p:extLst>
          </p:nvPr>
        </p:nvGraphicFramePr>
        <p:xfrm>
          <a:off x="5480962" y="2819842"/>
          <a:ext cx="3391729" cy="1031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2643">
                  <a:extLst>
                    <a:ext uri="{9D8B030D-6E8A-4147-A177-3AD203B41FA5}">
                      <a16:colId xmlns:a16="http://schemas.microsoft.com/office/drawing/2014/main" val="3239458386"/>
                    </a:ext>
                  </a:extLst>
                </a:gridCol>
                <a:gridCol w="1503238">
                  <a:extLst>
                    <a:ext uri="{9D8B030D-6E8A-4147-A177-3AD203B41FA5}">
                      <a16:colId xmlns:a16="http://schemas.microsoft.com/office/drawing/2014/main" val="1811061912"/>
                    </a:ext>
                  </a:extLst>
                </a:gridCol>
                <a:gridCol w="905848">
                  <a:extLst>
                    <a:ext uri="{9D8B030D-6E8A-4147-A177-3AD203B41FA5}">
                      <a16:colId xmlns:a16="http://schemas.microsoft.com/office/drawing/2014/main" val="2819580817"/>
                    </a:ext>
                  </a:extLst>
                </a:gridCol>
              </a:tblGrid>
              <a:tr h="343692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Number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PIXEL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0844906"/>
                  </a:ext>
                </a:extLst>
              </a:tr>
              <a:tr h="343692">
                <a:tc>
                  <a:txBody>
                    <a:bodyPr/>
                    <a:lstStyle/>
                    <a:p>
                      <a:r>
                        <a:rPr lang="en-AU" dirty="0"/>
                        <a:t>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4096x256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55807"/>
                  </a:ext>
                </a:extLst>
              </a:tr>
              <a:tr h="343692">
                <a:tc>
                  <a:txBody>
                    <a:bodyPr/>
                    <a:lstStyle/>
                    <a:p>
                      <a:r>
                        <a:rPr lang="en-AU" dirty="0"/>
                        <a:t>Processed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256x256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960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687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1591E86-CAF4-8348-89D9-A74C2151E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817567"/>
              </p:ext>
            </p:extLst>
          </p:nvPr>
        </p:nvGraphicFramePr>
        <p:xfrm>
          <a:off x="155822" y="740956"/>
          <a:ext cx="5057776" cy="2524524"/>
        </p:xfrm>
        <a:graphic>
          <a:graphicData uri="http://schemas.openxmlformats.org/drawingml/2006/table">
            <a:tbl>
              <a:tblPr/>
              <a:tblGrid>
                <a:gridCol w="1264444">
                  <a:extLst>
                    <a:ext uri="{9D8B030D-6E8A-4147-A177-3AD203B41FA5}">
                      <a16:colId xmlns:a16="http://schemas.microsoft.com/office/drawing/2014/main" val="2226713582"/>
                    </a:ext>
                  </a:extLst>
                </a:gridCol>
                <a:gridCol w="1264444">
                  <a:extLst>
                    <a:ext uri="{9D8B030D-6E8A-4147-A177-3AD203B41FA5}">
                      <a16:colId xmlns:a16="http://schemas.microsoft.com/office/drawing/2014/main" val="951152876"/>
                    </a:ext>
                  </a:extLst>
                </a:gridCol>
                <a:gridCol w="1264444">
                  <a:extLst>
                    <a:ext uri="{9D8B030D-6E8A-4147-A177-3AD203B41FA5}">
                      <a16:colId xmlns:a16="http://schemas.microsoft.com/office/drawing/2014/main" val="1674354797"/>
                    </a:ext>
                  </a:extLst>
                </a:gridCol>
                <a:gridCol w="1264444">
                  <a:extLst>
                    <a:ext uri="{9D8B030D-6E8A-4147-A177-3AD203B41FA5}">
                      <a16:colId xmlns:a16="http://schemas.microsoft.com/office/drawing/2014/main" val="3195468889"/>
                    </a:ext>
                  </a:extLst>
                </a:gridCol>
              </a:tblGrid>
              <a:tr h="420754"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Broken end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</a:rPr>
                        <a:t>2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Broken yarn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6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4809"/>
                  </a:ext>
                </a:extLst>
              </a:tr>
              <a:tr h="420754"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</a:rPr>
                        <a:t>Broken pick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10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Weft curling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16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270065"/>
                  </a:ext>
                </a:extLst>
              </a:tr>
              <a:tr h="420754">
                <a:tc>
                  <a:txBody>
                    <a:bodyPr/>
                    <a:lstStyle/>
                    <a:p>
                      <a:r>
                        <a:rPr lang="en-AU" sz="1200" dirty="0" err="1">
                          <a:effectLst/>
                        </a:rPr>
                        <a:t>Fuzzyball</a:t>
                      </a:r>
                      <a:endParaRPr lang="en-AU" sz="1200" dirty="0">
                        <a:effectLst/>
                      </a:endParaRP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19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Cut selvage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</a:rPr>
                        <a:t>22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220271"/>
                  </a:ext>
                </a:extLst>
              </a:tr>
              <a:tr h="420754"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Crease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23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Warp ball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25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736776"/>
                  </a:ext>
                </a:extLst>
              </a:tr>
              <a:tr h="420754"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Knots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</a:rPr>
                        <a:t>27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Contamination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29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3230315"/>
                  </a:ext>
                </a:extLst>
              </a:tr>
              <a:tr h="420754"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Nep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30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Weft crack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</a:rPr>
                        <a:t>36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22636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FD0F883-1B9D-E348-BDA3-63D2B75A1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7499" y="799699"/>
            <a:ext cx="1790701" cy="179070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0D12D2D-84A6-BB48-B7DD-0D8A9C8015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US" sz="3200" b="1" dirty="0">
                <a:solidFill>
                  <a:srgbClr val="FFFFFF"/>
                </a:solidFill>
                <a:cs typeface="+mj-cs"/>
              </a:rPr>
              <a:t>DEFECT TYPES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F976986B-2D4D-C34E-8FAD-DF9672F7F104}"/>
              </a:ext>
            </a:extLst>
          </p:cNvPr>
          <p:cNvSpPr/>
          <p:nvPr/>
        </p:nvSpPr>
        <p:spPr>
          <a:xfrm rot="1141203">
            <a:off x="5046884" y="1151079"/>
            <a:ext cx="2301897" cy="38059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DF7F13-8E84-C241-B761-F022AD6B5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498" y="3095711"/>
            <a:ext cx="1826232" cy="1790702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26EF05B0-A459-5647-8BE7-D2CF3BC5FB17}"/>
              </a:ext>
            </a:extLst>
          </p:cNvPr>
          <p:cNvSpPr/>
          <p:nvPr/>
        </p:nvSpPr>
        <p:spPr>
          <a:xfrm rot="627085">
            <a:off x="5067011" y="3068722"/>
            <a:ext cx="1833785" cy="38059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A85A4B-E083-314F-B8A1-193ACE2B7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338" y="3328995"/>
            <a:ext cx="1971675" cy="1793081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FC80C75C-F916-1546-A76C-3B5403BFFA79}"/>
              </a:ext>
            </a:extLst>
          </p:cNvPr>
          <p:cNvSpPr/>
          <p:nvPr/>
        </p:nvSpPr>
        <p:spPr>
          <a:xfrm rot="1980766">
            <a:off x="1394755" y="3661969"/>
            <a:ext cx="2191461" cy="38059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1168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DA81BA-BB5C-5C47-BD07-E747C6098369}"/>
              </a:ext>
            </a:extLst>
          </p:cNvPr>
          <p:cNvSpPr/>
          <p:nvPr/>
        </p:nvSpPr>
        <p:spPr>
          <a:xfrm>
            <a:off x="1" y="1853282"/>
            <a:ext cx="2229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>
                <a:solidFill>
                  <a:schemeClr val="bg1"/>
                </a:solidFill>
              </a:rPr>
              <a:t>Defect_Image</a:t>
            </a:r>
            <a:r>
              <a:rPr lang="en-AU" dirty="0">
                <a:solidFill>
                  <a:schemeClr val="bg1"/>
                </a:solidFill>
              </a:rPr>
              <a:t> Sample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1B7F23-FABC-5540-A869-04D7325C90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199279"/>
            <a:ext cx="9144000" cy="571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C1976C-5EFA-3145-B6D3-4C9956EFC1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171014"/>
            <a:ext cx="9144000" cy="571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654D2E1-FC0A-6E47-B4E0-454DCC9FB93D}"/>
              </a:ext>
            </a:extLst>
          </p:cNvPr>
          <p:cNvSpPr/>
          <p:nvPr/>
        </p:nvSpPr>
        <p:spPr>
          <a:xfrm>
            <a:off x="0" y="2823329"/>
            <a:ext cx="2120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>
                <a:solidFill>
                  <a:schemeClr val="bg1"/>
                </a:solidFill>
              </a:rPr>
              <a:t>Mask_Image</a:t>
            </a:r>
            <a:r>
              <a:rPr lang="en-AU" dirty="0">
                <a:solidFill>
                  <a:schemeClr val="bg1"/>
                </a:solidFill>
              </a:rPr>
              <a:t> Sample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A89ECC-36F8-9F48-838D-DA603A22BAA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US" sz="3200" b="1" dirty="0">
                <a:solidFill>
                  <a:srgbClr val="FFFFFF"/>
                </a:solidFill>
                <a:cs typeface="+mj-cs"/>
              </a:rPr>
              <a:t>IMAGE PROCESSING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372EC7-CC26-654A-8B52-F79CFA6AAC77}"/>
              </a:ext>
            </a:extLst>
          </p:cNvPr>
          <p:cNvSpPr/>
          <p:nvPr/>
        </p:nvSpPr>
        <p:spPr>
          <a:xfrm>
            <a:off x="7404661" y="3173561"/>
            <a:ext cx="565688" cy="566406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9089CA-C903-7844-9DE6-64A7ED543176}"/>
              </a:ext>
            </a:extLst>
          </p:cNvPr>
          <p:cNvSpPr/>
          <p:nvPr/>
        </p:nvSpPr>
        <p:spPr>
          <a:xfrm>
            <a:off x="7687505" y="3173561"/>
            <a:ext cx="565688" cy="566406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613AEF-7844-0F48-B72A-6A32BCD2F8E0}"/>
              </a:ext>
            </a:extLst>
          </p:cNvPr>
          <p:cNvSpPr/>
          <p:nvPr/>
        </p:nvSpPr>
        <p:spPr>
          <a:xfrm>
            <a:off x="7401011" y="2199279"/>
            <a:ext cx="565688" cy="566406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A38897-1953-8045-9CCB-CA9A0639DE3A}"/>
              </a:ext>
            </a:extLst>
          </p:cNvPr>
          <p:cNvSpPr/>
          <p:nvPr/>
        </p:nvSpPr>
        <p:spPr>
          <a:xfrm>
            <a:off x="7683855" y="2199279"/>
            <a:ext cx="565688" cy="566406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20809AD-B9E3-7141-BA13-5BA3BAC4286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3854" y="3829570"/>
            <a:ext cx="1071283" cy="10712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B1BCF7-E175-B742-B082-4E4B7A5737C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822" y="3829570"/>
            <a:ext cx="1060923" cy="106092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DCE3040-7296-C941-995A-05715D10938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2166" y="947650"/>
            <a:ext cx="1060925" cy="1060925"/>
          </a:xfrm>
          <a:prstGeom prst="rect">
            <a:avLst/>
          </a:prstGeom>
        </p:spPr>
      </p:pic>
      <p:pic>
        <p:nvPicPr>
          <p:cNvPr id="26" name="Picture 25" descr="A picture containing tiled&#10;&#10;Description automatically generated">
            <a:extLst>
              <a:ext uri="{FF2B5EF4-FFF2-40B4-BE49-F238E27FC236}">
                <a16:creationId xmlns:a16="http://schemas.microsoft.com/office/drawing/2014/main" id="{CC4DE1F0-9E6C-4A4E-850E-55A1CEA07D1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8745" y="947652"/>
            <a:ext cx="1060924" cy="106092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F92A56B-BF81-1A48-B0BF-9C8811CCF26B}"/>
              </a:ext>
            </a:extLst>
          </p:cNvPr>
          <p:cNvSpPr/>
          <p:nvPr/>
        </p:nvSpPr>
        <p:spPr>
          <a:xfrm>
            <a:off x="1563" y="3162414"/>
            <a:ext cx="565688" cy="566406"/>
          </a:xfrm>
          <a:prstGeom prst="rect">
            <a:avLst/>
          </a:prstGeom>
          <a:solidFill>
            <a:srgbClr val="FFFF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0F953F6-82D4-8B43-9507-291A33C0002B}"/>
              </a:ext>
            </a:extLst>
          </p:cNvPr>
          <p:cNvSpPr/>
          <p:nvPr/>
        </p:nvSpPr>
        <p:spPr>
          <a:xfrm>
            <a:off x="284407" y="3160688"/>
            <a:ext cx="565688" cy="566406"/>
          </a:xfrm>
          <a:prstGeom prst="rect">
            <a:avLst/>
          </a:prstGeom>
          <a:solidFill>
            <a:srgbClr val="FFFF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D4B4F95-47DA-C542-9D84-F6D03DF81E30}"/>
              </a:ext>
            </a:extLst>
          </p:cNvPr>
          <p:cNvSpPr/>
          <p:nvPr/>
        </p:nvSpPr>
        <p:spPr>
          <a:xfrm>
            <a:off x="567251" y="3160024"/>
            <a:ext cx="565688" cy="566406"/>
          </a:xfrm>
          <a:prstGeom prst="rect">
            <a:avLst/>
          </a:prstGeom>
          <a:solidFill>
            <a:srgbClr val="FFFF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A29F35-5DEE-7B4F-B44C-6094C2185246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132939" y="3456764"/>
            <a:ext cx="6271722" cy="0"/>
          </a:xfrm>
          <a:prstGeom prst="straightConnector1">
            <a:avLst/>
          </a:prstGeom>
          <a:ln w="41275" cmpd="dbl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BE56F4EE-DCB2-7B45-8621-3DFD8BE20E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443270"/>
              </p:ext>
            </p:extLst>
          </p:nvPr>
        </p:nvGraphicFramePr>
        <p:xfrm>
          <a:off x="959224" y="1025433"/>
          <a:ext cx="3924276" cy="6621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8802">
                  <a:extLst>
                    <a:ext uri="{9D8B030D-6E8A-4147-A177-3AD203B41FA5}">
                      <a16:colId xmlns:a16="http://schemas.microsoft.com/office/drawing/2014/main" val="1832037336"/>
                    </a:ext>
                  </a:extLst>
                </a:gridCol>
                <a:gridCol w="1907382">
                  <a:extLst>
                    <a:ext uri="{9D8B030D-6E8A-4147-A177-3AD203B41FA5}">
                      <a16:colId xmlns:a16="http://schemas.microsoft.com/office/drawing/2014/main" val="3455331863"/>
                    </a:ext>
                  </a:extLst>
                </a:gridCol>
                <a:gridCol w="1308092">
                  <a:extLst>
                    <a:ext uri="{9D8B030D-6E8A-4147-A177-3AD203B41FA5}">
                      <a16:colId xmlns:a16="http://schemas.microsoft.com/office/drawing/2014/main" val="2031120455"/>
                    </a:ext>
                  </a:extLst>
                </a:gridCol>
              </a:tblGrid>
              <a:tr h="301249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Number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PIXEL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344517"/>
                  </a:ext>
                </a:extLst>
              </a:tr>
              <a:tr h="360904">
                <a:tc>
                  <a:txBody>
                    <a:bodyPr/>
                    <a:lstStyle/>
                    <a:p>
                      <a:r>
                        <a:rPr lang="en-AU" dirty="0"/>
                        <a:t>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4096x256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16211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E1206485-ABCB-8C40-AC4F-6FBDBF81F3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702868"/>
              </p:ext>
            </p:extLst>
          </p:nvPr>
        </p:nvGraphicFramePr>
        <p:xfrm>
          <a:off x="987799" y="4106711"/>
          <a:ext cx="3924276" cy="7150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9866">
                  <a:extLst>
                    <a:ext uri="{9D8B030D-6E8A-4147-A177-3AD203B41FA5}">
                      <a16:colId xmlns:a16="http://schemas.microsoft.com/office/drawing/2014/main" val="2248338003"/>
                    </a:ext>
                  </a:extLst>
                </a:gridCol>
                <a:gridCol w="1686318">
                  <a:extLst>
                    <a:ext uri="{9D8B030D-6E8A-4147-A177-3AD203B41FA5}">
                      <a16:colId xmlns:a16="http://schemas.microsoft.com/office/drawing/2014/main" val="3455331863"/>
                    </a:ext>
                  </a:extLst>
                </a:gridCol>
                <a:gridCol w="1308092">
                  <a:extLst>
                    <a:ext uri="{9D8B030D-6E8A-4147-A177-3AD203B41FA5}">
                      <a16:colId xmlns:a16="http://schemas.microsoft.com/office/drawing/2014/main" val="2031120455"/>
                    </a:ext>
                  </a:extLst>
                </a:gridCol>
              </a:tblGrid>
              <a:tr h="325306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Number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PIXEL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344517"/>
                  </a:ext>
                </a:extLst>
              </a:tr>
              <a:tr h="389725">
                <a:tc>
                  <a:txBody>
                    <a:bodyPr/>
                    <a:lstStyle/>
                    <a:p>
                      <a:r>
                        <a:rPr lang="en-AU" dirty="0"/>
                        <a:t>Processed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256x256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16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32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27" grpId="0" animBg="1"/>
      <p:bldP spid="28" grpId="0" animBg="1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33E232-20B4-254F-B53A-34456A2E7A0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US" sz="3200" b="1" dirty="0">
                <a:solidFill>
                  <a:srgbClr val="FFFFFF"/>
                </a:solidFill>
                <a:cs typeface="+mj-cs"/>
              </a:rPr>
              <a:t>SIMPLE CNN MODELLING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B7830BB-20D3-C64D-9B94-ED6BBEE63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708" y="662152"/>
            <a:ext cx="3240000" cy="232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F473B796-3328-F446-9B0E-14A14BF23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32512" y="2793825"/>
            <a:ext cx="4338871" cy="241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D985A37E-89A0-EB4F-B736-694C75EDE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5541" y="397092"/>
            <a:ext cx="4505471" cy="241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04EE2DFA-D7D3-7C46-8B39-1942B77C3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08805"/>
              </p:ext>
            </p:extLst>
          </p:nvPr>
        </p:nvGraphicFramePr>
        <p:xfrm>
          <a:off x="850562" y="3278424"/>
          <a:ext cx="30126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320">
                  <a:extLst>
                    <a:ext uri="{9D8B030D-6E8A-4147-A177-3AD203B41FA5}">
                      <a16:colId xmlns:a16="http://schemas.microsoft.com/office/drawing/2014/main" val="1194427633"/>
                    </a:ext>
                  </a:extLst>
                </a:gridCol>
                <a:gridCol w="1506320">
                  <a:extLst>
                    <a:ext uri="{9D8B030D-6E8A-4147-A177-3AD203B41FA5}">
                      <a16:colId xmlns:a16="http://schemas.microsoft.com/office/drawing/2014/main" val="40804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496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73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36424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11C9EB6-7741-EC4E-B456-A8161FE246E2}"/>
              </a:ext>
            </a:extLst>
          </p:cNvPr>
          <p:cNvSpPr txBox="1"/>
          <p:nvPr/>
        </p:nvSpPr>
        <p:spPr>
          <a:xfrm>
            <a:off x="2679542" y="1516523"/>
            <a:ext cx="3784915" cy="258532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NO IMAGE AUGMENTATION</a:t>
            </a:r>
          </a:p>
          <a:p>
            <a:endParaRPr lang="en-AU" b="1" dirty="0">
              <a:solidFill>
                <a:schemeClr val="bg1"/>
              </a:solidFill>
            </a:endParaRPr>
          </a:p>
          <a:p>
            <a:r>
              <a:rPr lang="en-AU" b="1" dirty="0">
                <a:solidFill>
                  <a:schemeClr val="bg1"/>
                </a:solidFill>
              </a:rPr>
              <a:t>DATA IMBALANCED</a:t>
            </a:r>
          </a:p>
          <a:p>
            <a:endParaRPr lang="en-AU" b="1" dirty="0">
              <a:solidFill>
                <a:schemeClr val="bg1"/>
              </a:solidFill>
            </a:endParaRPr>
          </a:p>
          <a:p>
            <a:r>
              <a:rPr lang="en-AU" b="1" dirty="0">
                <a:solidFill>
                  <a:schemeClr val="bg1"/>
                </a:solidFill>
              </a:rPr>
              <a:t>SIMPLE Sequential CNN</a:t>
            </a:r>
          </a:p>
          <a:p>
            <a:r>
              <a:rPr lang="en-AU" b="1" dirty="0">
                <a:solidFill>
                  <a:schemeClr val="bg1"/>
                </a:solidFill>
              </a:rPr>
              <a:t>- Early Stopped at 70 Epochs</a:t>
            </a:r>
          </a:p>
          <a:p>
            <a:endParaRPr lang="en-AU" b="1" dirty="0">
              <a:solidFill>
                <a:schemeClr val="bg1"/>
              </a:solidFill>
            </a:endParaRPr>
          </a:p>
          <a:p>
            <a:r>
              <a:rPr lang="en-AU" b="1" dirty="0">
                <a:solidFill>
                  <a:schemeClr val="bg1"/>
                </a:solidFill>
              </a:rPr>
              <a:t>NO IMPROVEMENT ON </a:t>
            </a:r>
          </a:p>
          <a:p>
            <a:r>
              <a:rPr lang="en-AU" b="1" dirty="0">
                <a:solidFill>
                  <a:schemeClr val="bg1"/>
                </a:solidFill>
              </a:rPr>
              <a:t>- VAL_ACC, VAL_LOSS</a:t>
            </a:r>
          </a:p>
        </p:txBody>
      </p:sp>
    </p:spTree>
    <p:extLst>
      <p:ext uri="{BB962C8B-B14F-4D97-AF65-F5344CB8AC3E}">
        <p14:creationId xmlns:p14="http://schemas.microsoft.com/office/powerpoint/2010/main" val="376398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8F21CE5E-0CCB-7E43-9D0C-B2265123D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2044" y="424147"/>
            <a:ext cx="4285028" cy="231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26179B6-7A5B-104A-B783-406331CDEA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AU" sz="3200" b="1" dirty="0">
                <a:solidFill>
                  <a:srgbClr val="FFFFFF"/>
                </a:solidFill>
                <a:cs typeface="+mj-cs"/>
              </a:rPr>
              <a:t>CNN MODEL Performance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B61682DC-2819-134C-AD83-E54AD09A7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000" y="662400"/>
            <a:ext cx="3240000" cy="2319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9E9A415-7D57-4940-9CEB-80E3C84476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520938"/>
              </p:ext>
            </p:extLst>
          </p:nvPr>
        </p:nvGraphicFramePr>
        <p:xfrm>
          <a:off x="774000" y="3368580"/>
          <a:ext cx="30126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320">
                  <a:extLst>
                    <a:ext uri="{9D8B030D-6E8A-4147-A177-3AD203B41FA5}">
                      <a16:colId xmlns:a16="http://schemas.microsoft.com/office/drawing/2014/main" val="1194427633"/>
                    </a:ext>
                  </a:extLst>
                </a:gridCol>
                <a:gridCol w="1506320">
                  <a:extLst>
                    <a:ext uri="{9D8B030D-6E8A-4147-A177-3AD203B41FA5}">
                      <a16:colId xmlns:a16="http://schemas.microsoft.com/office/drawing/2014/main" val="40804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496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73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364247"/>
                  </a:ext>
                </a:extLst>
              </a:tr>
            </a:tbl>
          </a:graphicData>
        </a:graphic>
      </p:graphicFrame>
      <p:pic>
        <p:nvPicPr>
          <p:cNvPr id="7" name="Picture 10">
            <a:extLst>
              <a:ext uri="{FF2B5EF4-FFF2-40B4-BE49-F238E27FC236}">
                <a16:creationId xmlns:a16="http://schemas.microsoft.com/office/drawing/2014/main" id="{B4EFEEEC-FCCD-694B-8814-E159FA982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2043" y="2725407"/>
            <a:ext cx="4285028" cy="245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B1CB38-3F4C-6242-B559-75726F79E889}"/>
              </a:ext>
            </a:extLst>
          </p:cNvPr>
          <p:cNvSpPr txBox="1"/>
          <p:nvPr/>
        </p:nvSpPr>
        <p:spPr>
          <a:xfrm>
            <a:off x="2589584" y="1429742"/>
            <a:ext cx="3784915" cy="258532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Balance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Normalisation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Image serialization</a:t>
            </a:r>
          </a:p>
          <a:p>
            <a:endParaRPr lang="en-AU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Image Augmentation</a:t>
            </a:r>
          </a:p>
          <a:p>
            <a:endParaRPr lang="en-AU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Inception CNN</a:t>
            </a:r>
          </a:p>
        </p:txBody>
      </p:sp>
    </p:spTree>
    <p:extLst>
      <p:ext uri="{BB962C8B-B14F-4D97-AF65-F5344CB8AC3E}">
        <p14:creationId xmlns:p14="http://schemas.microsoft.com/office/powerpoint/2010/main" val="246949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B04046A8-7637-194B-B8D7-28B408ED9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287" y="1533565"/>
            <a:ext cx="4154860" cy="329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961C183-7F35-BF47-AB1B-3700EA82CCD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AU" sz="3200" b="1" dirty="0">
                <a:solidFill>
                  <a:srgbClr val="FFFFFF"/>
                </a:solidFill>
                <a:cs typeface="+mj-cs"/>
              </a:rPr>
              <a:t>OUTPUT Samples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8274EE21-9853-1A48-BFB4-45E992BBF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85853" y="1533565"/>
            <a:ext cx="4154860" cy="329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62147F-CC19-8844-8B7C-269ED43EF37B}"/>
              </a:ext>
            </a:extLst>
          </p:cNvPr>
          <p:cNvSpPr txBox="1"/>
          <p:nvPr/>
        </p:nvSpPr>
        <p:spPr>
          <a:xfrm>
            <a:off x="1140279" y="1215851"/>
            <a:ext cx="2451890" cy="369332"/>
          </a:xfrm>
          <a:prstGeom prst="rect">
            <a:avLst/>
          </a:prstGeom>
          <a:solidFill>
            <a:schemeClr val="accent1">
              <a:lumMod val="75000"/>
              <a:alpha val="11000"/>
            </a:schemeClr>
          </a:solidFill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Detected Defect Images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3ACA4-7707-6949-B889-B654F57E16DD}"/>
              </a:ext>
            </a:extLst>
          </p:cNvPr>
          <p:cNvSpPr txBox="1"/>
          <p:nvPr/>
        </p:nvSpPr>
        <p:spPr>
          <a:xfrm>
            <a:off x="5581199" y="1215851"/>
            <a:ext cx="2921569" cy="369332"/>
          </a:xfrm>
          <a:prstGeom prst="rect">
            <a:avLst/>
          </a:prstGeom>
          <a:solidFill>
            <a:schemeClr val="accent1">
              <a:lumMod val="75000"/>
              <a:alpha val="11000"/>
            </a:schemeClr>
          </a:solidFill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Detected Non-Defect Images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E4391A3-4DBA-7140-9A1C-90C4D795D774}"/>
              </a:ext>
            </a:extLst>
          </p:cNvPr>
          <p:cNvSpPr/>
          <p:nvPr/>
        </p:nvSpPr>
        <p:spPr>
          <a:xfrm>
            <a:off x="3709638" y="1990408"/>
            <a:ext cx="340746" cy="329045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2CEAA14-C7FC-D34E-8B6B-0377CAA2B599}"/>
              </a:ext>
            </a:extLst>
          </p:cNvPr>
          <p:cNvSpPr/>
          <p:nvPr/>
        </p:nvSpPr>
        <p:spPr>
          <a:xfrm>
            <a:off x="2292229" y="1744040"/>
            <a:ext cx="361761" cy="317714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4F0A8DF-6654-964B-9E6D-66ADEC304E0E}"/>
              </a:ext>
            </a:extLst>
          </p:cNvPr>
          <p:cNvSpPr/>
          <p:nvPr/>
        </p:nvSpPr>
        <p:spPr>
          <a:xfrm>
            <a:off x="166077" y="1744040"/>
            <a:ext cx="1070503" cy="329045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7128D75-CC4A-FE47-85C5-741FA893A5D2}"/>
              </a:ext>
            </a:extLst>
          </p:cNvPr>
          <p:cNvSpPr/>
          <p:nvPr/>
        </p:nvSpPr>
        <p:spPr>
          <a:xfrm>
            <a:off x="520447" y="3180866"/>
            <a:ext cx="361761" cy="317714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4463D97-5A7E-A645-AC73-7719F0A8498F}"/>
              </a:ext>
            </a:extLst>
          </p:cNvPr>
          <p:cNvSpPr/>
          <p:nvPr/>
        </p:nvSpPr>
        <p:spPr>
          <a:xfrm>
            <a:off x="1678912" y="2730104"/>
            <a:ext cx="1108893" cy="317714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410F4E0-0B48-774C-A4CA-F4D1CC37C6D7}"/>
              </a:ext>
            </a:extLst>
          </p:cNvPr>
          <p:cNvSpPr/>
          <p:nvPr/>
        </p:nvSpPr>
        <p:spPr>
          <a:xfrm>
            <a:off x="4022684" y="2892677"/>
            <a:ext cx="340746" cy="329045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55663F-BD5E-6A49-B406-8CB364F80D4C}"/>
              </a:ext>
            </a:extLst>
          </p:cNvPr>
          <p:cNvSpPr/>
          <p:nvPr/>
        </p:nvSpPr>
        <p:spPr>
          <a:xfrm>
            <a:off x="913214" y="3740824"/>
            <a:ext cx="340746" cy="712230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788B1C9-9426-AB4B-8EDA-15379065A26B}"/>
              </a:ext>
            </a:extLst>
          </p:cNvPr>
          <p:cNvSpPr/>
          <p:nvPr/>
        </p:nvSpPr>
        <p:spPr>
          <a:xfrm>
            <a:off x="1711293" y="3714229"/>
            <a:ext cx="1076512" cy="329045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EFFB188-D376-4540-8951-E26438FD3C90}"/>
              </a:ext>
            </a:extLst>
          </p:cNvPr>
          <p:cNvSpPr/>
          <p:nvPr/>
        </p:nvSpPr>
        <p:spPr>
          <a:xfrm>
            <a:off x="3148360" y="4288531"/>
            <a:ext cx="1215070" cy="292303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0920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F470-285A-A546-9B93-6F2D98802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62152"/>
          </a:xfrm>
          <a:solidFill>
            <a:schemeClr val="tx1">
              <a:alpha val="17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altLang="ko-KR" sz="3200" b="1" dirty="0">
                <a:solidFill>
                  <a:srgbClr val="FFFFFF"/>
                </a:solidFill>
                <a:cs typeface="+mj-cs"/>
              </a:rPr>
              <a:t>BIO</a:t>
            </a:r>
            <a:endParaRPr lang="en-US" sz="3200" b="1" dirty="0">
              <a:solidFill>
                <a:srgbClr val="FFFFFF"/>
              </a:solidFill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22C6C-2F6E-9745-845E-C299A4F34EA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423538"/>
            <a:ext cx="9144000" cy="2122379"/>
          </a:xfrm>
          <a:solidFill>
            <a:schemeClr val="tx1">
              <a:alpha val="27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000" dirty="0">
                <a:solidFill>
                  <a:schemeClr val="bg1"/>
                </a:solidFill>
              </a:rPr>
              <a:t>Data Scientist </a:t>
            </a:r>
          </a:p>
          <a:p>
            <a:pPr defTabSz="914400">
              <a:spcBef>
                <a:spcPts val="1000"/>
              </a:spcBef>
            </a:pPr>
            <a:r>
              <a:rPr lang="en-US" sz="2000" dirty="0">
                <a:solidFill>
                  <a:schemeClr val="bg1"/>
                </a:solidFill>
              </a:rPr>
              <a:t>Senior Solutions Engineer / Technical Team Lead</a:t>
            </a:r>
          </a:p>
          <a:p>
            <a:pPr defTabSz="914400">
              <a:spcBef>
                <a:spcPts val="1000"/>
              </a:spcBef>
            </a:pPr>
            <a:r>
              <a:rPr lang="en-US" sz="2000" dirty="0">
                <a:solidFill>
                  <a:schemeClr val="bg1"/>
                </a:solidFill>
              </a:rPr>
              <a:t>Over 17 years of experiences in E2E implementation of Media Security</a:t>
            </a:r>
          </a:p>
        </p:txBody>
      </p:sp>
    </p:spTree>
    <p:extLst>
      <p:ext uri="{BB962C8B-B14F-4D97-AF65-F5344CB8AC3E}">
        <p14:creationId xmlns:p14="http://schemas.microsoft.com/office/powerpoint/2010/main" val="671239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F470-285A-A546-9B93-6F2D98802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471949"/>
            <a:ext cx="2750280" cy="41297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5400" b="1" kern="1200" dirty="0">
                <a:cs typeface="+mj-cs"/>
              </a:rPr>
              <a:t>AGENDA</a:t>
            </a:r>
            <a:endParaRPr lang="en-US" sz="3000" b="1" kern="1200" dirty="0">
              <a:cs typeface="+mj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2ACE3F-057A-E440-8F94-3D4BFE92AB07}"/>
              </a:ext>
            </a:extLst>
          </p:cNvPr>
          <p:cNvGrpSpPr/>
          <p:nvPr/>
        </p:nvGrpSpPr>
        <p:grpSpPr>
          <a:xfrm>
            <a:off x="3875572" y="1383825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D239DB5-5173-0743-8709-619EB11FF61D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5" name="Rounded Rectangle 4">
              <a:extLst>
                <a:ext uri="{FF2B5EF4-FFF2-40B4-BE49-F238E27FC236}">
                  <a16:creationId xmlns:a16="http://schemas.microsoft.com/office/drawing/2014/main" id="{1362BD29-99E0-6D49-9038-B35841467EDC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/>
                <a:t>2. ADDRESS PROBLEMS</a:t>
              </a:r>
              <a:endParaRPr lang="en-GB" sz="2000" kern="12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25C474-6BF3-B140-9CAF-5159EEBD4CD0}"/>
              </a:ext>
            </a:extLst>
          </p:cNvPr>
          <p:cNvGrpSpPr/>
          <p:nvPr/>
        </p:nvGrpSpPr>
        <p:grpSpPr>
          <a:xfrm>
            <a:off x="3844042" y="3406030"/>
            <a:ext cx="4697730" cy="617759"/>
            <a:chOff x="0" y="3094847"/>
            <a:chExt cx="4697730" cy="617759"/>
          </a:xfrm>
          <a:solidFill>
            <a:schemeClr val="accent2"/>
          </a:solidFill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84DD7D1-767B-5C43-9B30-A9475BD75BDE}"/>
                </a:ext>
              </a:extLst>
            </p:cNvPr>
            <p:cNvSpPr/>
            <p:nvPr/>
          </p:nvSpPr>
          <p:spPr>
            <a:xfrm>
              <a:off x="0" y="3094847"/>
              <a:ext cx="4697730" cy="617759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6366461"/>
                <a:satOff val="10800"/>
                <a:lumOff val="-392"/>
                <a:alphaOff val="0"/>
              </a:schemeClr>
            </a:fillRef>
            <a:effectRef idx="0">
              <a:schemeClr val="accent2">
                <a:hueOff val="6366461"/>
                <a:satOff val="10800"/>
                <a:lumOff val="-3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ounded Rectangle 12">
              <a:extLst>
                <a:ext uri="{FF2B5EF4-FFF2-40B4-BE49-F238E27FC236}">
                  <a16:creationId xmlns:a16="http://schemas.microsoft.com/office/drawing/2014/main" id="{CC1116B5-35FD-3C49-993D-2ABADF768BCE}"/>
                </a:ext>
              </a:extLst>
            </p:cNvPr>
            <p:cNvSpPr txBox="1"/>
            <p:nvPr/>
          </p:nvSpPr>
          <p:spPr>
            <a:xfrm>
              <a:off x="60314" y="3105456"/>
              <a:ext cx="4637416" cy="55744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dirty="0"/>
                <a:t>5</a:t>
              </a:r>
              <a:r>
                <a:rPr lang="en-US" sz="2400" b="0" i="0" kern="1200" dirty="0"/>
                <a:t>. Summary &amp; Possible E2E Solution</a:t>
              </a:r>
              <a:endParaRPr lang="en-US" sz="2400" kern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74C8551-BC62-134F-896E-0F1A5D970374}"/>
              </a:ext>
            </a:extLst>
          </p:cNvPr>
          <p:cNvGrpSpPr/>
          <p:nvPr/>
        </p:nvGrpSpPr>
        <p:grpSpPr>
          <a:xfrm>
            <a:off x="3869172" y="758479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1D8FBD4C-DE2A-764A-8879-6836934585D9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Rounded Rectangle 4">
              <a:extLst>
                <a:ext uri="{FF2B5EF4-FFF2-40B4-BE49-F238E27FC236}">
                  <a16:creationId xmlns:a16="http://schemas.microsoft.com/office/drawing/2014/main" id="{6722AFB7-A902-DC4D-9963-769BB175823B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1</a:t>
              </a:r>
              <a:r>
                <a:rPr lang="en-GB" sz="2000" kern="1200" dirty="0"/>
                <a:t>. PROJECT </a:t>
              </a:r>
              <a:r>
                <a:rPr lang="en-GB" sz="2000" dirty="0"/>
                <a:t>CONTEXT</a:t>
              </a:r>
              <a:endParaRPr lang="en-GB" sz="2000" kern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C7FF1-94CD-0C46-ACC8-355B0B10B3F9}"/>
              </a:ext>
            </a:extLst>
          </p:cNvPr>
          <p:cNvGrpSpPr/>
          <p:nvPr/>
        </p:nvGrpSpPr>
        <p:grpSpPr>
          <a:xfrm>
            <a:off x="3869172" y="2051474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5734388E-3910-9445-82B7-19AA799C8CE3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ounded Rectangle 4">
              <a:extLst>
                <a:ext uri="{FF2B5EF4-FFF2-40B4-BE49-F238E27FC236}">
                  <a16:creationId xmlns:a16="http://schemas.microsoft.com/office/drawing/2014/main" id="{2BA00FC1-B64D-8A43-931C-A267BE5AE1CF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3. PROJECT PIPELINE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F1CE38C-5B90-C740-A435-806ACB20AE79}"/>
              </a:ext>
            </a:extLst>
          </p:cNvPr>
          <p:cNvGrpSpPr/>
          <p:nvPr/>
        </p:nvGrpSpPr>
        <p:grpSpPr>
          <a:xfrm>
            <a:off x="3869172" y="2728752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8BDEA3A6-2CFA-7D46-BC01-BF5EADAFA555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ounded Rectangle 4">
              <a:extLst>
                <a:ext uri="{FF2B5EF4-FFF2-40B4-BE49-F238E27FC236}">
                  <a16:creationId xmlns:a16="http://schemas.microsoft.com/office/drawing/2014/main" id="{101BCFEB-AF3C-C448-BFEE-7B2B6CB84074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4. DESIGN &amp; DELIVER</a:t>
              </a:r>
              <a:endParaRPr lang="en-GB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24261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B7FED90-9590-F14F-8F2E-222B63C299E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AU" sz="3200" b="1" dirty="0">
                <a:solidFill>
                  <a:srgbClr val="FFFFFF"/>
                </a:solidFill>
                <a:cs typeface="+mj-cs"/>
              </a:rPr>
              <a:t>Summary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5DDAA-7D62-A749-A75F-3D6190A150DB}"/>
              </a:ext>
            </a:extLst>
          </p:cNvPr>
          <p:cNvSpPr txBox="1"/>
          <p:nvPr/>
        </p:nvSpPr>
        <p:spPr>
          <a:xfrm>
            <a:off x="363477" y="1700585"/>
            <a:ext cx="2984658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Original Image Data</a:t>
            </a:r>
          </a:p>
          <a:p>
            <a:pPr lvl="1"/>
            <a:r>
              <a:rPr lang="en-AU" b="1" dirty="0">
                <a:solidFill>
                  <a:schemeClr val="bg1"/>
                </a:solidFill>
              </a:rPr>
              <a:t>Non-Defect: 140</a:t>
            </a:r>
          </a:p>
          <a:p>
            <a:pPr lvl="1"/>
            <a:r>
              <a:rPr lang="en-AU" b="1" dirty="0">
                <a:solidFill>
                  <a:schemeClr val="bg1"/>
                </a:solidFill>
              </a:rPr>
              <a:t>Defect/Mask: 107</a:t>
            </a:r>
          </a:p>
          <a:p>
            <a:pPr lvl="2"/>
            <a:r>
              <a:rPr lang="en-AU" b="1" dirty="0">
                <a:solidFill>
                  <a:schemeClr val="bg1"/>
                </a:solidFill>
              </a:rPr>
              <a:t>12 Defect Types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0DABF-58D6-104E-AF52-75B7AC14860C}"/>
              </a:ext>
            </a:extLst>
          </p:cNvPr>
          <p:cNvSpPr txBox="1"/>
          <p:nvPr/>
        </p:nvSpPr>
        <p:spPr>
          <a:xfrm>
            <a:off x="3418225" y="1700585"/>
            <a:ext cx="2555389" cy="20313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Image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Normalisation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Oversample</a:t>
            </a:r>
          </a:p>
          <a:p>
            <a:pPr lvl="1"/>
            <a:r>
              <a:rPr lang="en-AU" b="1" dirty="0">
                <a:solidFill>
                  <a:schemeClr val="bg1"/>
                </a:solidFill>
              </a:rPr>
              <a:t>- 2,480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Image 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Kaggle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 err="1">
                <a:solidFill>
                  <a:schemeClr val="bg1"/>
                </a:solidFill>
              </a:rPr>
              <a:t>Colab</a:t>
            </a:r>
            <a:r>
              <a:rPr lang="en-AU" b="1" dirty="0">
                <a:solidFill>
                  <a:schemeClr val="bg1"/>
                </a:solidFill>
              </a:rPr>
              <a:t> Notebook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23B7C6-F0F6-3342-9F0B-1E98F209AC0A}"/>
              </a:ext>
            </a:extLst>
          </p:cNvPr>
          <p:cNvSpPr txBox="1"/>
          <p:nvPr/>
        </p:nvSpPr>
        <p:spPr>
          <a:xfrm>
            <a:off x="6082046" y="1704872"/>
            <a:ext cx="2712187" cy="20313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Custom Inception CNN</a:t>
            </a:r>
          </a:p>
          <a:p>
            <a:pPr lvl="1"/>
            <a:r>
              <a:rPr lang="en-AU" b="1" dirty="0">
                <a:solidFill>
                  <a:schemeClr val="bg1"/>
                </a:solidFill>
              </a:rPr>
              <a:t>Dropout</a:t>
            </a:r>
          </a:p>
          <a:p>
            <a:pPr lvl="1"/>
            <a:r>
              <a:rPr lang="en-AU" b="1" dirty="0">
                <a:solidFill>
                  <a:schemeClr val="bg1"/>
                </a:solidFill>
              </a:rPr>
              <a:t>300 Epochs</a:t>
            </a:r>
          </a:p>
          <a:p>
            <a:pPr lvl="1"/>
            <a:r>
              <a:rPr lang="en-AU" b="1" dirty="0">
                <a:solidFill>
                  <a:schemeClr val="bg1"/>
                </a:solidFill>
              </a:rPr>
              <a:t>99% Accuracy</a:t>
            </a:r>
          </a:p>
          <a:p>
            <a:pPr lvl="1"/>
            <a:r>
              <a:rPr lang="en-AU" b="1" dirty="0">
                <a:solidFill>
                  <a:schemeClr val="bg1"/>
                </a:solidFill>
              </a:rPr>
              <a:t>99% Recall</a:t>
            </a:r>
          </a:p>
          <a:p>
            <a:pPr marL="285750" indent="-285750">
              <a:buFontTx/>
              <a:buChar char="-"/>
            </a:pPr>
            <a:endParaRPr lang="en-AU" b="1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E8F38-9888-DD4E-805C-8B639B10DE29}"/>
              </a:ext>
            </a:extLst>
          </p:cNvPr>
          <p:cNvSpPr txBox="1"/>
          <p:nvPr/>
        </p:nvSpPr>
        <p:spPr>
          <a:xfrm>
            <a:off x="363477" y="1220193"/>
            <a:ext cx="2984658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320FE7-74E8-FF45-8439-64BBCC69AF0B}"/>
              </a:ext>
            </a:extLst>
          </p:cNvPr>
          <p:cNvSpPr txBox="1"/>
          <p:nvPr/>
        </p:nvSpPr>
        <p:spPr>
          <a:xfrm>
            <a:off x="3418225" y="1228074"/>
            <a:ext cx="2555389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Approach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470F25-1E44-E84E-ABF4-1173B0ECE6F5}"/>
              </a:ext>
            </a:extLst>
          </p:cNvPr>
          <p:cNvSpPr txBox="1"/>
          <p:nvPr/>
        </p:nvSpPr>
        <p:spPr>
          <a:xfrm>
            <a:off x="6082046" y="1228074"/>
            <a:ext cx="2712187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Outcome</a:t>
            </a:r>
          </a:p>
        </p:txBody>
      </p:sp>
    </p:spTree>
    <p:extLst>
      <p:ext uri="{BB962C8B-B14F-4D97-AF65-F5344CB8AC3E}">
        <p14:creationId xmlns:p14="http://schemas.microsoft.com/office/powerpoint/2010/main" val="3458602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394201-6FB7-D24F-A75D-71222EF37D7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AU" sz="3200" b="1" dirty="0">
                <a:solidFill>
                  <a:srgbClr val="FFFFFF"/>
                </a:solidFill>
                <a:cs typeface="+mj-cs"/>
              </a:rPr>
              <a:t>End to End Solution</a:t>
            </a:r>
          </a:p>
        </p:txBody>
      </p:sp>
      <p:pic>
        <p:nvPicPr>
          <p:cNvPr id="22" name="Picture 2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E78E78B-9718-6540-81A8-B33A43A2F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941" y="1456860"/>
            <a:ext cx="9547881" cy="222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32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88A24-C587-8142-A7C5-3F1C9CB58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200" y="829733"/>
            <a:ext cx="5394554" cy="26944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/>
            <a:r>
              <a:rPr lang="en-US" sz="7200" b="1" kern="1200" dirty="0">
                <a:latin typeface="+mj-lt"/>
                <a:ea typeface="+mj-ea"/>
                <a:cs typeface="+mj-cs"/>
              </a:rPr>
              <a:t>THANK YOU</a:t>
            </a:r>
            <a:br>
              <a:rPr lang="en-US" sz="7200" b="1" kern="1200" dirty="0">
                <a:latin typeface="+mj-lt"/>
                <a:ea typeface="+mj-ea"/>
                <a:cs typeface="+mj-cs"/>
              </a:rPr>
            </a:br>
            <a:br>
              <a:rPr lang="en-US" sz="2000" b="1" kern="1200" dirty="0">
                <a:latin typeface="+mj-lt"/>
                <a:ea typeface="+mj-ea"/>
                <a:cs typeface="+mj-cs"/>
              </a:rPr>
            </a:br>
            <a:r>
              <a:rPr lang="en-US" sz="4400" b="1" kern="1200" dirty="0">
                <a:latin typeface="+mj-lt"/>
                <a:ea typeface="+mj-ea"/>
                <a:cs typeface="+mj-cs"/>
              </a:rPr>
              <a:t>Any Questions?</a:t>
            </a:r>
          </a:p>
        </p:txBody>
      </p:sp>
      <p:pic>
        <p:nvPicPr>
          <p:cNvPr id="17" name="Graphic 6" descr="Smiling Face with No Fill">
            <a:extLst>
              <a:ext uri="{FF2B5EF4-FFF2-40B4-BE49-F238E27FC236}">
                <a16:creationId xmlns:a16="http://schemas.microsoft.com/office/drawing/2014/main" id="{AC3570BE-1FEE-4F18-B241-A3208A91D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6687" y="1657105"/>
            <a:ext cx="1867062" cy="18670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4ADA8C-E860-EE4C-B15F-E2940137E644}"/>
              </a:ext>
            </a:extLst>
          </p:cNvPr>
          <p:cNvSpPr txBox="1"/>
          <p:nvPr/>
        </p:nvSpPr>
        <p:spPr>
          <a:xfrm>
            <a:off x="2329430" y="3944435"/>
            <a:ext cx="448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Many Thanks to Amin, Abhinav and </a:t>
            </a:r>
            <a:r>
              <a:rPr lang="en-AU" b="1" dirty="0" err="1">
                <a:solidFill>
                  <a:schemeClr val="bg1"/>
                </a:solidFill>
              </a:rPr>
              <a:t>Miruna</a:t>
            </a:r>
            <a:r>
              <a:rPr lang="en-AU" b="1" dirty="0">
                <a:solidFill>
                  <a:schemeClr val="bg1"/>
                </a:solidFill>
              </a:rPr>
              <a:t>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A53528-2025-1840-B45F-1829F1058B28}"/>
              </a:ext>
            </a:extLst>
          </p:cNvPr>
          <p:cNvSpPr txBox="1"/>
          <p:nvPr/>
        </p:nvSpPr>
        <p:spPr>
          <a:xfrm>
            <a:off x="1" y="4845268"/>
            <a:ext cx="9143999" cy="298231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 b="1" i="0" spc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U" sz="1200" dirty="0"/>
              <a:t>Supporting Git repo: </a:t>
            </a:r>
            <a:r>
              <a:rPr lang="en-AU" sz="1200" dirty="0">
                <a:hlinkClick r:id="rId4"/>
              </a:rPr>
              <a:t>https://github.com/sangdonlee/capstone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220075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F470-285A-A546-9B93-6F2D98802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471949"/>
            <a:ext cx="2750280" cy="41297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5400" b="1" kern="1200" dirty="0">
                <a:cs typeface="+mj-cs"/>
              </a:rPr>
              <a:t>AGENDA</a:t>
            </a:r>
            <a:endParaRPr lang="en-US" sz="3000" b="1" kern="1200" dirty="0">
              <a:cs typeface="+mj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2ACE3F-057A-E440-8F94-3D4BFE92AB07}"/>
              </a:ext>
            </a:extLst>
          </p:cNvPr>
          <p:cNvGrpSpPr/>
          <p:nvPr/>
        </p:nvGrpSpPr>
        <p:grpSpPr>
          <a:xfrm>
            <a:off x="3875572" y="1383825"/>
            <a:ext cx="4697730" cy="514800"/>
            <a:chOff x="0" y="55367"/>
            <a:chExt cx="4697730" cy="514800"/>
          </a:xfrm>
          <a:solidFill>
            <a:schemeClr val="accent2">
              <a:lumMod val="75000"/>
            </a:schemeClr>
          </a:solidFill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D239DB5-5173-0743-8709-619EB11FF61D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ounded Rectangle 4">
              <a:extLst>
                <a:ext uri="{FF2B5EF4-FFF2-40B4-BE49-F238E27FC236}">
                  <a16:creationId xmlns:a16="http://schemas.microsoft.com/office/drawing/2014/main" id="{1362BD29-99E0-6D49-9038-B35841467EDC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2. ADDRESS PROBLEMS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25C474-6BF3-B140-9CAF-5159EEBD4CD0}"/>
              </a:ext>
            </a:extLst>
          </p:cNvPr>
          <p:cNvGrpSpPr/>
          <p:nvPr/>
        </p:nvGrpSpPr>
        <p:grpSpPr>
          <a:xfrm>
            <a:off x="3844042" y="3406030"/>
            <a:ext cx="4697730" cy="617759"/>
            <a:chOff x="0" y="3094847"/>
            <a:chExt cx="4697730" cy="617759"/>
          </a:xfrm>
          <a:solidFill>
            <a:schemeClr val="accent5">
              <a:lumMod val="75000"/>
            </a:schemeClr>
          </a:solidFill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84DD7D1-767B-5C43-9B30-A9475BD75BDE}"/>
                </a:ext>
              </a:extLst>
            </p:cNvPr>
            <p:cNvSpPr/>
            <p:nvPr/>
          </p:nvSpPr>
          <p:spPr>
            <a:xfrm>
              <a:off x="0" y="3094847"/>
              <a:ext cx="4697730" cy="617759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6366461"/>
                <a:satOff val="10800"/>
                <a:lumOff val="-392"/>
                <a:alphaOff val="0"/>
              </a:schemeClr>
            </a:fillRef>
            <a:effectRef idx="0">
              <a:schemeClr val="accent2">
                <a:hueOff val="6366461"/>
                <a:satOff val="10800"/>
                <a:lumOff val="-3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ounded Rectangle 12">
              <a:extLst>
                <a:ext uri="{FF2B5EF4-FFF2-40B4-BE49-F238E27FC236}">
                  <a16:creationId xmlns:a16="http://schemas.microsoft.com/office/drawing/2014/main" id="{CC1116B5-35FD-3C49-993D-2ABADF768BCE}"/>
                </a:ext>
              </a:extLst>
            </p:cNvPr>
            <p:cNvSpPr txBox="1"/>
            <p:nvPr/>
          </p:nvSpPr>
          <p:spPr>
            <a:xfrm>
              <a:off x="60314" y="3105456"/>
              <a:ext cx="4637416" cy="55744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dirty="0"/>
                <a:t>5</a:t>
              </a:r>
              <a:r>
                <a:rPr lang="en-US" sz="2400" b="0" i="0" kern="1200" dirty="0"/>
                <a:t>. Summary &amp; Possible E2E Solution</a:t>
              </a:r>
              <a:endParaRPr lang="en-US" sz="2400" kern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74C8551-BC62-134F-896E-0F1A5D970374}"/>
              </a:ext>
            </a:extLst>
          </p:cNvPr>
          <p:cNvGrpSpPr/>
          <p:nvPr/>
        </p:nvGrpSpPr>
        <p:grpSpPr>
          <a:xfrm>
            <a:off x="3869172" y="758479"/>
            <a:ext cx="4697730" cy="514800"/>
            <a:chOff x="0" y="55367"/>
            <a:chExt cx="4697730" cy="514800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1D8FBD4C-DE2A-764A-8879-6836934585D9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Rounded Rectangle 4">
              <a:extLst>
                <a:ext uri="{FF2B5EF4-FFF2-40B4-BE49-F238E27FC236}">
                  <a16:creationId xmlns:a16="http://schemas.microsoft.com/office/drawing/2014/main" id="{6722AFB7-A902-DC4D-9963-769BB175823B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1</a:t>
              </a:r>
              <a:r>
                <a:rPr lang="en-GB" sz="2000" kern="1200" dirty="0"/>
                <a:t>. PROJECT </a:t>
              </a:r>
              <a:r>
                <a:rPr lang="en-GB" sz="2000" dirty="0"/>
                <a:t>CONTEXT</a:t>
              </a:r>
              <a:endParaRPr lang="en-GB" sz="2000" kern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C7FF1-94CD-0C46-ACC8-355B0B10B3F9}"/>
              </a:ext>
            </a:extLst>
          </p:cNvPr>
          <p:cNvGrpSpPr/>
          <p:nvPr/>
        </p:nvGrpSpPr>
        <p:grpSpPr>
          <a:xfrm>
            <a:off x="3869172" y="2051474"/>
            <a:ext cx="4697730" cy="514800"/>
            <a:chOff x="0" y="55367"/>
            <a:chExt cx="4697730" cy="514800"/>
          </a:xfrm>
          <a:solidFill>
            <a:schemeClr val="accent3">
              <a:lumMod val="75000"/>
            </a:schemeClr>
          </a:solidFill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5734388E-3910-9445-82B7-19AA799C8CE3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ounded Rectangle 4">
              <a:extLst>
                <a:ext uri="{FF2B5EF4-FFF2-40B4-BE49-F238E27FC236}">
                  <a16:creationId xmlns:a16="http://schemas.microsoft.com/office/drawing/2014/main" id="{2BA00FC1-B64D-8A43-931C-A267BE5AE1CF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3. PRE-PROCESSING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F1CE38C-5B90-C740-A435-806ACB20AE79}"/>
              </a:ext>
            </a:extLst>
          </p:cNvPr>
          <p:cNvGrpSpPr/>
          <p:nvPr/>
        </p:nvGrpSpPr>
        <p:grpSpPr>
          <a:xfrm>
            <a:off x="3869172" y="2728752"/>
            <a:ext cx="4697730" cy="514800"/>
            <a:chOff x="0" y="55367"/>
            <a:chExt cx="4697730" cy="514800"/>
          </a:xfrm>
          <a:solidFill>
            <a:schemeClr val="accent4">
              <a:lumMod val="75000"/>
            </a:schemeClr>
          </a:solidFill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8BDEA3A6-2CFA-7D46-BC01-BF5EADAFA555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ounded Rectangle 4">
              <a:extLst>
                <a:ext uri="{FF2B5EF4-FFF2-40B4-BE49-F238E27FC236}">
                  <a16:creationId xmlns:a16="http://schemas.microsoft.com/office/drawing/2014/main" id="{101BCFEB-AF3C-C448-BFEE-7B2B6CB84074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4. DESIGN</a:t>
              </a:r>
              <a:endParaRPr lang="en-GB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2334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8.64198E-7 L 0.00052 0.27654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3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F470-285A-A546-9B93-6F2D98802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62152"/>
          </a:xfrm>
          <a:solidFill>
            <a:schemeClr val="tx1">
              <a:alpha val="17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altLang="ko-KR" sz="3200" b="1" dirty="0">
                <a:solidFill>
                  <a:srgbClr val="FFFFFF"/>
                </a:solidFill>
                <a:cs typeface="+mj-cs"/>
              </a:rPr>
              <a:t>Industry 4.0 &amp; Smart Factory</a:t>
            </a:r>
            <a:endParaRPr lang="en-US" sz="3200" b="1" dirty="0">
              <a:solidFill>
                <a:srgbClr val="FFFFFF"/>
              </a:solidFill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22C6C-2F6E-9745-845E-C299A4F34EA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3978275"/>
            <a:ext cx="9144000" cy="934393"/>
          </a:xfrm>
          <a:solidFill>
            <a:schemeClr val="tx1">
              <a:alpha val="27000"/>
            </a:schemeClr>
          </a:solidFill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indent="0" algn="l" defTabSz="914400">
              <a:spcBef>
                <a:spcPts val="1000"/>
              </a:spcBef>
              <a:buNone/>
            </a:pPr>
            <a:r>
              <a:rPr lang="en-US" sz="2000" dirty="0">
                <a:solidFill>
                  <a:schemeClr val="bg1"/>
                </a:solidFill>
                <a:cs typeface="+mn-cs"/>
              </a:rPr>
              <a:t>Industry 4.0 – 4</a:t>
            </a:r>
            <a:r>
              <a:rPr lang="en-US" sz="2000" baseline="30000" dirty="0">
                <a:solidFill>
                  <a:schemeClr val="bg1"/>
                </a:solidFill>
                <a:cs typeface="+mn-cs"/>
              </a:rPr>
              <a:t>th</a:t>
            </a:r>
            <a:r>
              <a:rPr lang="en-US" sz="2000" dirty="0">
                <a:solidFill>
                  <a:schemeClr val="bg1"/>
                </a:solidFill>
                <a:cs typeface="+mn-cs"/>
              </a:rPr>
              <a:t> Industry Revolutions</a:t>
            </a:r>
          </a:p>
          <a:p>
            <a:pPr marL="0" indent="0" defTabSz="914400">
              <a:spcBef>
                <a:spcPts val="1000"/>
              </a:spcBef>
              <a:buNone/>
            </a:pPr>
            <a:r>
              <a:rPr lang="en-US" sz="2000" dirty="0">
                <a:solidFill>
                  <a:schemeClr val="bg1"/>
                </a:solidFill>
                <a:cs typeface="+mn-cs"/>
              </a:rPr>
              <a:t>Economic Impact from </a:t>
            </a:r>
            <a:r>
              <a:rPr lang="en-US" sz="2000" dirty="0">
                <a:solidFill>
                  <a:schemeClr val="bg1"/>
                </a:solidFill>
              </a:rPr>
              <a:t>Smart Factories, value add $1.5T to $2.2T </a:t>
            </a:r>
            <a:r>
              <a:rPr lang="en-US" sz="2000" dirty="0">
                <a:solidFill>
                  <a:schemeClr val="bg1"/>
                </a:solidFill>
                <a:cs typeface="+mn-cs"/>
              </a:rPr>
              <a:t>between 2017 - 2023**</a:t>
            </a:r>
          </a:p>
        </p:txBody>
      </p:sp>
      <p:pic>
        <p:nvPicPr>
          <p:cNvPr id="5" name="Picture 6" descr="Industry 4.0 - Industry 4.0 Solutions Manufacturer from Rajkot">
            <a:extLst>
              <a:ext uri="{FF2B5EF4-FFF2-40B4-BE49-F238E27FC236}">
                <a16:creationId xmlns:a16="http://schemas.microsoft.com/office/drawing/2014/main" id="{71170523-C866-804D-8440-E97F3C3B6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9969" y="662152"/>
            <a:ext cx="3370368" cy="331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E5632E-7EBB-E841-B879-42DB02F5E62D}"/>
              </a:ext>
            </a:extLst>
          </p:cNvPr>
          <p:cNvSpPr txBox="1"/>
          <p:nvPr/>
        </p:nvSpPr>
        <p:spPr>
          <a:xfrm>
            <a:off x="0" y="4912668"/>
            <a:ext cx="9144000" cy="230832"/>
          </a:xfrm>
          <a:prstGeom prst="rect">
            <a:avLst/>
          </a:prstGeom>
          <a:solidFill>
            <a:schemeClr val="tx1">
              <a:alpha val="2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sz="900" dirty="0">
                <a:solidFill>
                  <a:schemeClr val="bg1"/>
                </a:solidFill>
              </a:rPr>
              <a:t>source: https://</a:t>
            </a:r>
            <a:r>
              <a:rPr lang="en-AU" sz="900" dirty="0" err="1">
                <a:solidFill>
                  <a:schemeClr val="bg1"/>
                </a:solidFill>
              </a:rPr>
              <a:t>www.capgemini.com</a:t>
            </a:r>
            <a:r>
              <a:rPr lang="en-AU" sz="900" dirty="0">
                <a:solidFill>
                  <a:schemeClr val="bg1"/>
                </a:solidFill>
              </a:rPr>
              <a:t>/au-</a:t>
            </a:r>
            <a:r>
              <a:rPr lang="en-AU" sz="900" dirty="0" err="1">
                <a:solidFill>
                  <a:schemeClr val="bg1"/>
                </a:solidFill>
              </a:rPr>
              <a:t>en</a:t>
            </a:r>
            <a:r>
              <a:rPr lang="en-AU" sz="900" dirty="0">
                <a:solidFill>
                  <a:schemeClr val="bg1"/>
                </a:solidFill>
              </a:rPr>
              <a:t>/news/smart-factories-set-to-boost-global-economy-by-1-5-trillion-by-2023/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0BA854-DD70-CB4F-871D-769AE3CC4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38" y="1431213"/>
            <a:ext cx="4496288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21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B710A47-39EA-E646-B807-58C1C9A01FD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/>
            <a:r>
              <a:rPr lang="en-US" sz="3200" b="1" dirty="0">
                <a:solidFill>
                  <a:srgbClr val="FFFFFF"/>
                </a:solidFill>
              </a:rPr>
              <a:t>MANUFACTURING PROCESS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8504CA9-30E9-A34C-96DF-4BFDE93845EE}"/>
              </a:ext>
            </a:extLst>
          </p:cNvPr>
          <p:cNvGrpSpPr/>
          <p:nvPr/>
        </p:nvGrpSpPr>
        <p:grpSpPr>
          <a:xfrm>
            <a:off x="5196219" y="1886331"/>
            <a:ext cx="3402213" cy="558212"/>
            <a:chOff x="0" y="55367"/>
            <a:chExt cx="4697730" cy="514800"/>
          </a:xfrm>
          <a:solidFill>
            <a:schemeClr val="accent6">
              <a:lumMod val="75000"/>
            </a:schemeClr>
          </a:solidFill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931ED15-1440-7340-85D4-525402DF8F75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473A9EA3-4096-7241-A287-344D7D489E37}"/>
                </a:ext>
              </a:extLst>
            </p:cNvPr>
            <p:cNvSpPr txBox="1"/>
            <p:nvPr/>
          </p:nvSpPr>
          <p:spPr>
            <a:xfrm>
              <a:off x="124936" y="95423"/>
              <a:ext cx="4331087" cy="4747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/>
                <a:t>QUALITY PLANNING</a:t>
              </a:r>
              <a:endParaRPr lang="en-AU" sz="20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FF2488C-EFFF-9740-A1F6-760DA4820129}"/>
              </a:ext>
            </a:extLst>
          </p:cNvPr>
          <p:cNvGrpSpPr/>
          <p:nvPr/>
        </p:nvGrpSpPr>
        <p:grpSpPr>
          <a:xfrm>
            <a:off x="5185464" y="2589568"/>
            <a:ext cx="3402213" cy="558212"/>
            <a:chOff x="0" y="55367"/>
            <a:chExt cx="4697730" cy="514800"/>
          </a:xfrm>
          <a:solidFill>
            <a:schemeClr val="accent6">
              <a:lumMod val="75000"/>
            </a:schemeClr>
          </a:solidFill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6D83B96-56A5-8544-8FAD-1CA61EAA3548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>
              <a:extLst>
                <a:ext uri="{FF2B5EF4-FFF2-40B4-BE49-F238E27FC236}">
                  <a16:creationId xmlns:a16="http://schemas.microsoft.com/office/drawing/2014/main" id="{E26F9958-3C5C-E847-BC69-C813ABCAE509}"/>
                </a:ext>
              </a:extLst>
            </p:cNvPr>
            <p:cNvSpPr txBox="1"/>
            <p:nvPr/>
          </p:nvSpPr>
          <p:spPr>
            <a:xfrm>
              <a:off x="124936" y="95423"/>
              <a:ext cx="4331087" cy="4747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/>
                <a:t>QUALITY CONTROL</a:t>
              </a:r>
              <a:endParaRPr lang="en-AU" sz="20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B1184FC-424E-F741-ADA9-A35199FA32A2}"/>
              </a:ext>
            </a:extLst>
          </p:cNvPr>
          <p:cNvGrpSpPr/>
          <p:nvPr/>
        </p:nvGrpSpPr>
        <p:grpSpPr>
          <a:xfrm>
            <a:off x="4611159" y="1156138"/>
            <a:ext cx="4448755" cy="558212"/>
            <a:chOff x="0" y="55367"/>
            <a:chExt cx="4697730" cy="51480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40D92A7-8122-9A4C-89FD-A69E632A800B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>
              <a:extLst>
                <a:ext uri="{FF2B5EF4-FFF2-40B4-BE49-F238E27FC236}">
                  <a16:creationId xmlns:a16="http://schemas.microsoft.com/office/drawing/2014/main" id="{6EF1313A-6400-1F4B-B540-7510AC5D8CBE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QUALITY COMPONENTS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5F9D87-BA4A-F247-A6BE-1704C960B4DE}"/>
              </a:ext>
            </a:extLst>
          </p:cNvPr>
          <p:cNvGrpSpPr/>
          <p:nvPr/>
        </p:nvGrpSpPr>
        <p:grpSpPr>
          <a:xfrm>
            <a:off x="5196219" y="3292806"/>
            <a:ext cx="3402213" cy="558212"/>
            <a:chOff x="0" y="55367"/>
            <a:chExt cx="4697730" cy="514800"/>
          </a:xfrm>
          <a:solidFill>
            <a:schemeClr val="accent6">
              <a:lumMod val="75000"/>
            </a:schemeClr>
          </a:solidFill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00E0E40-4B8D-4F40-ADBA-145ABEB09ADB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ounded Rectangle 4">
              <a:extLst>
                <a:ext uri="{FF2B5EF4-FFF2-40B4-BE49-F238E27FC236}">
                  <a16:creationId xmlns:a16="http://schemas.microsoft.com/office/drawing/2014/main" id="{6E93A4F9-74BE-4E48-A957-718CA244A148}"/>
                </a:ext>
              </a:extLst>
            </p:cNvPr>
            <p:cNvSpPr txBox="1"/>
            <p:nvPr/>
          </p:nvSpPr>
          <p:spPr>
            <a:xfrm>
              <a:off x="124936" y="95423"/>
              <a:ext cx="4331087" cy="4747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/>
                <a:t>QUALITY ASSURANCE</a:t>
              </a:r>
              <a:endParaRPr lang="en-AU" sz="20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F37B430-4315-5548-BD15-0D03301263B8}"/>
              </a:ext>
            </a:extLst>
          </p:cNvPr>
          <p:cNvGrpSpPr/>
          <p:nvPr/>
        </p:nvGrpSpPr>
        <p:grpSpPr>
          <a:xfrm>
            <a:off x="5196219" y="3975541"/>
            <a:ext cx="3402213" cy="558212"/>
            <a:chOff x="0" y="55367"/>
            <a:chExt cx="4697730" cy="514800"/>
          </a:xfrm>
          <a:solidFill>
            <a:schemeClr val="accent6">
              <a:lumMod val="75000"/>
            </a:schemeClr>
          </a:solidFill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10137A8-66AF-C842-AFF1-274851A51639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Rounded Rectangle 4">
              <a:extLst>
                <a:ext uri="{FF2B5EF4-FFF2-40B4-BE49-F238E27FC236}">
                  <a16:creationId xmlns:a16="http://schemas.microsoft.com/office/drawing/2014/main" id="{78C4DF09-4308-5D49-B0BF-FA120016F7C8}"/>
                </a:ext>
              </a:extLst>
            </p:cNvPr>
            <p:cNvSpPr txBox="1"/>
            <p:nvPr/>
          </p:nvSpPr>
          <p:spPr>
            <a:xfrm>
              <a:off x="124936" y="95423"/>
              <a:ext cx="4331087" cy="4747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/>
                <a:t>QUALITY IMPROVEMENT</a:t>
              </a:r>
              <a:endParaRPr lang="en-AU" sz="2000" dirty="0"/>
            </a:p>
          </p:txBody>
        </p:sp>
      </p:grpSp>
      <p:pic>
        <p:nvPicPr>
          <p:cNvPr id="5122" name="Picture 2" descr="BIT Blog | Manufacturing Process - BIT Blog">
            <a:extLst>
              <a:ext uri="{FF2B5EF4-FFF2-40B4-BE49-F238E27FC236}">
                <a16:creationId xmlns:a16="http://schemas.microsoft.com/office/drawing/2014/main" id="{1F83929B-FD81-484E-91FD-0FDF00481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61636"/>
            <a:ext cx="3029767" cy="170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Product Quality and its Management – IspatGuru">
            <a:extLst>
              <a:ext uri="{FF2B5EF4-FFF2-40B4-BE49-F238E27FC236}">
                <a16:creationId xmlns:a16="http://schemas.microsoft.com/office/drawing/2014/main" id="{DE201B4D-DEB6-5945-80E3-817FEF06D7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17808" y="2208336"/>
            <a:ext cx="3136681" cy="2952568"/>
          </a:xfrm>
          <a:custGeom>
            <a:avLst/>
            <a:gdLst/>
            <a:ahLst/>
            <a:cxnLst/>
            <a:rect l="l" t="t" r="r" b="b"/>
            <a:pathLst>
              <a:path w="5067519" h="5265942">
                <a:moveTo>
                  <a:pt x="0" y="0"/>
                </a:moveTo>
                <a:lnTo>
                  <a:pt x="4097786" y="0"/>
                </a:lnTo>
                <a:lnTo>
                  <a:pt x="4176264" y="71326"/>
                </a:lnTo>
                <a:cubicBezTo>
                  <a:pt x="4726927" y="621989"/>
                  <a:pt x="5067519" y="1382723"/>
                  <a:pt x="5067519" y="2223006"/>
                </a:cubicBezTo>
                <a:cubicBezTo>
                  <a:pt x="5067519" y="3903573"/>
                  <a:pt x="3705150" y="5265942"/>
                  <a:pt x="2024583" y="5265942"/>
                </a:cubicBezTo>
                <a:cubicBezTo>
                  <a:pt x="1315594" y="5265942"/>
                  <a:pt x="663237" y="5023470"/>
                  <a:pt x="145914" y="4616926"/>
                </a:cubicBezTo>
                <a:lnTo>
                  <a:pt x="0" y="448900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667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F470-285A-A546-9B93-6F2D98802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471949"/>
            <a:ext cx="2750280" cy="41297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5400" b="1" kern="1200" dirty="0">
                <a:cs typeface="+mj-cs"/>
              </a:rPr>
              <a:t>AGENDA</a:t>
            </a:r>
            <a:endParaRPr lang="en-US" sz="3000" b="1" kern="1200" dirty="0">
              <a:cs typeface="+mj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2ACE3F-057A-E440-8F94-3D4BFE92AB07}"/>
              </a:ext>
            </a:extLst>
          </p:cNvPr>
          <p:cNvGrpSpPr/>
          <p:nvPr/>
        </p:nvGrpSpPr>
        <p:grpSpPr>
          <a:xfrm>
            <a:off x="3875572" y="1383825"/>
            <a:ext cx="4697730" cy="514800"/>
            <a:chOff x="0" y="55367"/>
            <a:chExt cx="4697730" cy="5148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D239DB5-5173-0743-8709-619EB11FF61D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ounded Rectangle 4">
              <a:extLst>
                <a:ext uri="{FF2B5EF4-FFF2-40B4-BE49-F238E27FC236}">
                  <a16:creationId xmlns:a16="http://schemas.microsoft.com/office/drawing/2014/main" id="{1362BD29-99E0-6D49-9038-B35841467EDC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2. ADDRESS PROBLEMS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25C474-6BF3-B140-9CAF-5159EEBD4CD0}"/>
              </a:ext>
            </a:extLst>
          </p:cNvPr>
          <p:cNvGrpSpPr/>
          <p:nvPr/>
        </p:nvGrpSpPr>
        <p:grpSpPr>
          <a:xfrm>
            <a:off x="3844042" y="3406030"/>
            <a:ext cx="4697730" cy="617759"/>
            <a:chOff x="0" y="3094847"/>
            <a:chExt cx="4697730" cy="617759"/>
          </a:xfrm>
          <a:solidFill>
            <a:schemeClr val="bg2">
              <a:lumMod val="90000"/>
            </a:schemeClr>
          </a:solidFill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84DD7D1-767B-5C43-9B30-A9475BD75BDE}"/>
                </a:ext>
              </a:extLst>
            </p:cNvPr>
            <p:cNvSpPr/>
            <p:nvPr/>
          </p:nvSpPr>
          <p:spPr>
            <a:xfrm>
              <a:off x="0" y="3094847"/>
              <a:ext cx="4697730" cy="617759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6366461"/>
                <a:satOff val="10800"/>
                <a:lumOff val="-392"/>
                <a:alphaOff val="0"/>
              </a:schemeClr>
            </a:fillRef>
            <a:effectRef idx="0">
              <a:schemeClr val="accent2">
                <a:hueOff val="6366461"/>
                <a:satOff val="10800"/>
                <a:lumOff val="-3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ounded Rectangle 12">
              <a:extLst>
                <a:ext uri="{FF2B5EF4-FFF2-40B4-BE49-F238E27FC236}">
                  <a16:creationId xmlns:a16="http://schemas.microsoft.com/office/drawing/2014/main" id="{CC1116B5-35FD-3C49-993D-2ABADF768BCE}"/>
                </a:ext>
              </a:extLst>
            </p:cNvPr>
            <p:cNvSpPr txBox="1"/>
            <p:nvPr/>
          </p:nvSpPr>
          <p:spPr>
            <a:xfrm>
              <a:off x="60314" y="3105456"/>
              <a:ext cx="4637416" cy="55744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dirty="0"/>
                <a:t>5</a:t>
              </a:r>
              <a:r>
                <a:rPr lang="en-US" sz="2400" b="0" i="0" kern="1200" dirty="0"/>
                <a:t>. Summary &amp; Possible E2E Solution</a:t>
              </a:r>
              <a:endParaRPr lang="en-US" sz="2400" kern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74C8551-BC62-134F-896E-0F1A5D970374}"/>
              </a:ext>
            </a:extLst>
          </p:cNvPr>
          <p:cNvGrpSpPr/>
          <p:nvPr/>
        </p:nvGrpSpPr>
        <p:grpSpPr>
          <a:xfrm>
            <a:off x="3869172" y="758479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1D8FBD4C-DE2A-764A-8879-6836934585D9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Rounded Rectangle 4">
              <a:extLst>
                <a:ext uri="{FF2B5EF4-FFF2-40B4-BE49-F238E27FC236}">
                  <a16:creationId xmlns:a16="http://schemas.microsoft.com/office/drawing/2014/main" id="{6722AFB7-A902-DC4D-9963-769BB175823B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1</a:t>
              </a:r>
              <a:r>
                <a:rPr lang="en-GB" sz="2000" kern="1200" dirty="0"/>
                <a:t>. PROJECT </a:t>
              </a:r>
              <a:r>
                <a:rPr lang="en-GB" sz="2000" dirty="0"/>
                <a:t>CONTEXT</a:t>
              </a:r>
              <a:endParaRPr lang="en-GB" sz="2000" kern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C7FF1-94CD-0C46-ACC8-355B0B10B3F9}"/>
              </a:ext>
            </a:extLst>
          </p:cNvPr>
          <p:cNvGrpSpPr/>
          <p:nvPr/>
        </p:nvGrpSpPr>
        <p:grpSpPr>
          <a:xfrm>
            <a:off x="3869172" y="2051474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5734388E-3910-9445-82B7-19AA799C8CE3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ounded Rectangle 4">
              <a:extLst>
                <a:ext uri="{FF2B5EF4-FFF2-40B4-BE49-F238E27FC236}">
                  <a16:creationId xmlns:a16="http://schemas.microsoft.com/office/drawing/2014/main" id="{2BA00FC1-B64D-8A43-931C-A267BE5AE1CF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3. PROEJCT DESIGN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F1CE38C-5B90-C740-A435-806ACB20AE79}"/>
              </a:ext>
            </a:extLst>
          </p:cNvPr>
          <p:cNvGrpSpPr/>
          <p:nvPr/>
        </p:nvGrpSpPr>
        <p:grpSpPr>
          <a:xfrm>
            <a:off x="3869172" y="2728752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8BDEA3A6-2CFA-7D46-BC01-BF5EADAFA555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ounded Rectangle 4">
              <a:extLst>
                <a:ext uri="{FF2B5EF4-FFF2-40B4-BE49-F238E27FC236}">
                  <a16:creationId xmlns:a16="http://schemas.microsoft.com/office/drawing/2014/main" id="{101BCFEB-AF3C-C448-BFEE-7B2B6CB84074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4. PROJECT DELIVER</a:t>
              </a:r>
              <a:endParaRPr lang="en-GB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58731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C41538E-8F5E-3E4D-823A-215D7E28436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US" sz="3200" b="1" dirty="0">
                <a:solidFill>
                  <a:srgbClr val="FFFFFF"/>
                </a:solidFill>
                <a:cs typeface="+mj-cs"/>
              </a:rPr>
              <a:t>ADDRESS PROBLEMS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60F124A-A2C3-3F41-AAA5-E32643CC7A21}"/>
              </a:ext>
            </a:extLst>
          </p:cNvPr>
          <p:cNvGrpSpPr/>
          <p:nvPr/>
        </p:nvGrpSpPr>
        <p:grpSpPr>
          <a:xfrm>
            <a:off x="105104" y="1364866"/>
            <a:ext cx="1881351" cy="852386"/>
            <a:chOff x="0" y="55367"/>
            <a:chExt cx="4697730" cy="514800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35DF6D30-7009-8D4E-9119-4A627BCA238F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ounded Rectangle 4">
              <a:extLst>
                <a:ext uri="{FF2B5EF4-FFF2-40B4-BE49-F238E27FC236}">
                  <a16:creationId xmlns:a16="http://schemas.microsoft.com/office/drawing/2014/main" id="{A20BE605-240F-9A49-967A-5719B0C2CC5E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STAKEHOLDERS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E3A6371-74BB-2742-9804-145A2BC2F9A7}"/>
              </a:ext>
            </a:extLst>
          </p:cNvPr>
          <p:cNvGrpSpPr/>
          <p:nvPr/>
        </p:nvGrpSpPr>
        <p:grpSpPr>
          <a:xfrm>
            <a:off x="2159877" y="1323257"/>
            <a:ext cx="6855534" cy="852386"/>
            <a:chOff x="0" y="55367"/>
            <a:chExt cx="4755879" cy="514800"/>
          </a:xfrm>
          <a:solidFill>
            <a:schemeClr val="accent2">
              <a:lumMod val="75000"/>
            </a:schemeClr>
          </a:solidFill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8D3DAACA-1954-204C-BD12-5CE4074ECE28}"/>
                </a:ext>
              </a:extLst>
            </p:cNvPr>
            <p:cNvSpPr/>
            <p:nvPr/>
          </p:nvSpPr>
          <p:spPr>
            <a:xfrm>
              <a:off x="0" y="55367"/>
              <a:ext cx="4755879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Rounded Rectangle 4">
              <a:extLst>
                <a:ext uri="{FF2B5EF4-FFF2-40B4-BE49-F238E27FC236}">
                  <a16:creationId xmlns:a16="http://schemas.microsoft.com/office/drawing/2014/main" id="{69DE060D-6BA5-044B-B93D-D0B05E8C77E1}"/>
                </a:ext>
              </a:extLst>
            </p:cNvPr>
            <p:cNvSpPr txBox="1"/>
            <p:nvPr/>
          </p:nvSpPr>
          <p:spPr>
            <a:xfrm>
              <a:off x="109776" y="80497"/>
              <a:ext cx="4562824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Textile Manufacturers </a:t>
              </a:r>
            </a:p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Business Owners, QC Managers, Procurement 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378BF23-BBB7-BC47-9534-13A7B65D8955}"/>
              </a:ext>
            </a:extLst>
          </p:cNvPr>
          <p:cNvGrpSpPr/>
          <p:nvPr/>
        </p:nvGrpSpPr>
        <p:grpSpPr>
          <a:xfrm>
            <a:off x="115168" y="2638092"/>
            <a:ext cx="1881351" cy="1889105"/>
            <a:chOff x="0" y="55367"/>
            <a:chExt cx="4697730" cy="514800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9697EB46-6B7C-484D-9716-753144133A05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Rounded Rectangle 4">
              <a:extLst>
                <a:ext uri="{FF2B5EF4-FFF2-40B4-BE49-F238E27FC236}">
                  <a16:creationId xmlns:a16="http://schemas.microsoft.com/office/drawing/2014/main" id="{3D19286B-EB7A-9B4E-8820-ED19B5DCA311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BUSINESS/DATA</a:t>
              </a:r>
            </a:p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QUESTIONS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8108C35-864E-5F45-AC2E-FC51A216A492}"/>
              </a:ext>
            </a:extLst>
          </p:cNvPr>
          <p:cNvGrpSpPr/>
          <p:nvPr/>
        </p:nvGrpSpPr>
        <p:grpSpPr>
          <a:xfrm>
            <a:off x="2163234" y="2638092"/>
            <a:ext cx="6855534" cy="1889105"/>
            <a:chOff x="0" y="55367"/>
            <a:chExt cx="4755879" cy="514800"/>
          </a:xfrm>
          <a:solidFill>
            <a:schemeClr val="accent2">
              <a:lumMod val="75000"/>
            </a:schemeClr>
          </a:solidFill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B2616AEC-8DDD-4E45-8380-807BB52ED786}"/>
                </a:ext>
              </a:extLst>
            </p:cNvPr>
            <p:cNvSpPr/>
            <p:nvPr/>
          </p:nvSpPr>
          <p:spPr>
            <a:xfrm>
              <a:off x="0" y="55367"/>
              <a:ext cx="4755879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Rounded Rectangle 4">
              <a:extLst>
                <a:ext uri="{FF2B5EF4-FFF2-40B4-BE49-F238E27FC236}">
                  <a16:creationId xmlns:a16="http://schemas.microsoft.com/office/drawing/2014/main" id="{C67F58BA-7780-D147-BAB9-E41CC3014757}"/>
                </a:ext>
              </a:extLst>
            </p:cNvPr>
            <p:cNvSpPr txBox="1"/>
            <p:nvPr/>
          </p:nvSpPr>
          <p:spPr>
            <a:xfrm>
              <a:off x="99788" y="80497"/>
              <a:ext cx="4565241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We want to initiate Smart Factory transform for a long term</a:t>
              </a:r>
            </a:p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We have less than 70% of textile defect detection rate relying on skilled QC Staff</a:t>
              </a:r>
            </a:p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For a start, how can we implement autonomous textile defect detection and improve its rate?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8125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D677925-4317-9C4F-A017-0BFFAD56197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AU" sz="3200" b="1" dirty="0">
                <a:solidFill>
                  <a:srgbClr val="FFFFFF"/>
                </a:solidFill>
                <a:cs typeface="+mj-cs"/>
              </a:rPr>
              <a:t>Current</a:t>
            </a:r>
            <a:r>
              <a:rPr lang="en-US" altLang="ko-KR" sz="3200" b="1" dirty="0">
                <a:solidFill>
                  <a:srgbClr val="FFFFFF"/>
                </a:solidFill>
                <a:cs typeface="+mj-cs"/>
              </a:rPr>
              <a:t>…</a:t>
            </a:r>
            <a:r>
              <a:rPr lang="ko-KR" altLang="en-US" sz="3200" b="1" dirty="0">
                <a:solidFill>
                  <a:srgbClr val="FFFFFF"/>
                </a:solidFill>
                <a:cs typeface="+mj-cs"/>
              </a:rPr>
              <a:t> </a:t>
            </a:r>
            <a:endParaRPr lang="en-US" sz="3200" b="1" dirty="0">
              <a:solidFill>
                <a:srgbClr val="FFFFFF"/>
              </a:solidFill>
              <a:cs typeface="+mj-cs"/>
            </a:endParaRPr>
          </a:p>
        </p:txBody>
      </p:sp>
      <p:pic>
        <p:nvPicPr>
          <p:cNvPr id="10" name="Picture 9" descr="A picture containing text, toy, yellow&#10;&#10;Description automatically generated">
            <a:extLst>
              <a:ext uri="{FF2B5EF4-FFF2-40B4-BE49-F238E27FC236}">
                <a16:creationId xmlns:a16="http://schemas.microsoft.com/office/drawing/2014/main" id="{EB990425-3032-414F-960E-4DC58B9F7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9161" y="1160575"/>
            <a:ext cx="4274449" cy="31702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D15743-EA68-5542-B65B-BDF61685C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338" y="1160575"/>
            <a:ext cx="4157662" cy="317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77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B64D93FD-5843-2E43-82DB-163869BA8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366" y="798237"/>
            <a:ext cx="6965266" cy="394931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FE75D9B-3D09-7D44-879E-B74AE9A2609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AU" sz="3200" b="1" dirty="0">
                <a:solidFill>
                  <a:srgbClr val="FFFFFF"/>
                </a:solidFill>
                <a:cs typeface="+mj-cs"/>
              </a:rPr>
              <a:t>End Goal</a:t>
            </a:r>
            <a:endParaRPr lang="en-US" sz="3200" b="1" dirty="0">
              <a:solidFill>
                <a:srgbClr val="FFFFFF"/>
              </a:solidFill>
              <a:cs typeface="+mj-cs"/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1F938F89-9220-304B-A04D-38E33D694E92}"/>
              </a:ext>
            </a:extLst>
          </p:cNvPr>
          <p:cNvSpPr/>
          <p:nvPr/>
        </p:nvSpPr>
        <p:spPr>
          <a:xfrm>
            <a:off x="3162301" y="3637403"/>
            <a:ext cx="1828800" cy="974060"/>
          </a:xfrm>
          <a:prstGeom prst="frame">
            <a:avLst>
              <a:gd name="adj1" fmla="val 2841"/>
            </a:avLst>
          </a:prstGeom>
          <a:solidFill>
            <a:srgbClr val="FF0000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1B06EC52-682B-F841-9948-E22BBB003EDF}"/>
              </a:ext>
            </a:extLst>
          </p:cNvPr>
          <p:cNvSpPr/>
          <p:nvPr/>
        </p:nvSpPr>
        <p:spPr>
          <a:xfrm>
            <a:off x="1004271" y="2571750"/>
            <a:ext cx="1828800" cy="974060"/>
          </a:xfrm>
          <a:prstGeom prst="frame">
            <a:avLst>
              <a:gd name="adj1" fmla="val 2841"/>
            </a:avLst>
          </a:prstGeom>
          <a:solidFill>
            <a:srgbClr val="FF0000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08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defaultTheme">
  <a:themeElements>
    <a:clrScheme name="Custom 9m 1">
      <a:dk1>
        <a:srgbClr val="4C4C4C"/>
      </a:dk1>
      <a:lt1>
        <a:srgbClr val="FFFFFF"/>
      </a:lt1>
      <a:dk2>
        <a:srgbClr val="5D176A"/>
      </a:dk2>
      <a:lt2>
        <a:srgbClr val="4C4C4C"/>
      </a:lt2>
      <a:accent1>
        <a:srgbClr val="5D176A"/>
      </a:accent1>
      <a:accent2>
        <a:srgbClr val="494949"/>
      </a:accent2>
      <a:accent3>
        <a:srgbClr val="C7C7C7"/>
      </a:accent3>
      <a:accent4>
        <a:srgbClr val="0092D9"/>
      </a:accent4>
      <a:accent5>
        <a:srgbClr val="66C4F2"/>
      </a:accent5>
      <a:accent6>
        <a:srgbClr val="AEBF1E"/>
      </a:accent6>
      <a:hlink>
        <a:srgbClr val="4A1257"/>
      </a:hlink>
      <a:folHlink>
        <a:srgbClr val="9ADDF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Theme" id="{C8F4584F-1311-BC4F-8284-115F7A0E2C4E}" vid="{7B262465-2B03-8D40-902A-CAB348DF21FF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5773</TotalTime>
  <Words>585</Words>
  <Application>Microsoft Macintosh PowerPoint</Application>
  <PresentationFormat>On-screen Show (16:9)</PresentationFormat>
  <Paragraphs>195</Paragraphs>
  <Slides>23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Twentieth Century</vt:lpstr>
      <vt:lpstr>Arial</vt:lpstr>
      <vt:lpstr>Calibri</vt:lpstr>
      <vt:lpstr>Calibri Light</vt:lpstr>
      <vt:lpstr>Century Gothic</vt:lpstr>
      <vt:lpstr>Helvetica Light</vt:lpstr>
      <vt:lpstr>Wingdings</vt:lpstr>
      <vt:lpstr>defaultTheme</vt:lpstr>
      <vt:lpstr>Office Theme</vt:lpstr>
      <vt:lpstr>Textile Error Detection  Smart Manufacturing Initiatives  IOD Capstone Project    </vt:lpstr>
      <vt:lpstr>BIO</vt:lpstr>
      <vt:lpstr>AGENDA</vt:lpstr>
      <vt:lpstr>Industry 4.0 &amp; Smart Factory</vt:lpstr>
      <vt:lpstr>PowerPoint Presentation</vt:lpstr>
      <vt:lpstr>AGENDA</vt:lpstr>
      <vt:lpstr>PowerPoint Presentation</vt:lpstr>
      <vt:lpstr>PowerPoint Presentation</vt:lpstr>
      <vt:lpstr>PowerPoint Presentation</vt:lpstr>
      <vt:lpstr>AGENDA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THANK YOU  Any 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Textile Error Detection  Smart Manufacturing Initiatives  IOD Capstone Project    </dc:title>
  <dc:subject/>
  <dc:creator>Don L</dc:creator>
  <cp:keywords/>
  <dc:description/>
  <cp:lastModifiedBy>Don L</cp:lastModifiedBy>
  <cp:revision>42</cp:revision>
  <dcterms:created xsi:type="dcterms:W3CDTF">2020-11-26T00:02:17Z</dcterms:created>
  <dcterms:modified xsi:type="dcterms:W3CDTF">2020-11-30T11:18:43Z</dcterms:modified>
  <cp:category/>
</cp:coreProperties>
</file>